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5" r:id="rId6"/>
    <p:sldId id="270" r:id="rId7"/>
    <p:sldId id="271" r:id="rId8"/>
    <p:sldId id="261" r:id="rId9"/>
    <p:sldId id="262" r:id="rId10"/>
    <p:sldId id="258" r:id="rId11"/>
    <p:sldId id="264" r:id="rId12"/>
    <p:sldId id="273" r:id="rId13"/>
    <p:sldId id="274" r:id="rId14"/>
    <p:sldId id="269" r:id="rId15"/>
    <p:sldId id="276" r:id="rId16"/>
    <p:sldId id="27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/>
    <p:restoredTop sz="94243"/>
  </p:normalViewPr>
  <p:slideViewPr>
    <p:cSldViewPr snapToGrid="0" snapToObjects="1">
      <p:cViewPr varScale="1">
        <p:scale>
          <a:sx n="70" d="100"/>
          <a:sy n="70" d="100"/>
        </p:scale>
        <p:origin x="1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728ED-F4BF-4845-8DBA-DB2AD064136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8F28-0C03-0F44-B963-74573CB5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D8F28-0C03-0F44-B963-74573CB51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udlguidelines.cast.org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D8F28-0C03-0F44-B963-74573CB51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7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D8F28-0C03-0F44-B963-74573CB513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F10D3C-430C-224A-8A98-8EC00F56E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70D48-C8AC-D444-A2ED-AE6D89B3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16CC-2BC9-A041-8556-1FE351D8A604}" type="datetime1">
              <a:rPr lang="en-CA" smtClean="0"/>
              <a:t>2021-08-20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D26E-7352-9A4A-A11C-C48F678D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02B8F-CE96-D148-B9C6-87D8E13A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D977-D2E6-F349-8BDE-2D306E20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DCF92-B060-4E40-A7D5-618260D3F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9196-2723-C64E-8440-412D3DA7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5301-7876-EC44-A39C-8FA8EA4D3E7E}" type="datetime1">
              <a:rPr lang="en-CA" smtClean="0"/>
              <a:t>2021-08-20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99098-46C5-0747-BA38-EDB9A35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FCF21-B1E7-E847-8E2E-8F9CB9DE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6C836-CD19-174D-BB56-1F18CAC66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C05B5-DA65-8841-8D19-B66560360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FA69-B047-044C-840B-3EDD39D6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7876-786B-8C49-922D-A78DC5353661}" type="datetime1">
              <a:rPr lang="en-CA" smtClean="0"/>
              <a:t>2021-08-20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DF28-3794-BC40-9721-0A152E77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CFD-778F-514E-B28F-C6A6F2DA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F356-0DA3-F946-A319-27BCD639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EE82-8626-CC4A-AD61-5F08FD2B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81FE-C31D-2143-8892-BFE63DA5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611-5231-ED41-B3D9-5ECE6FEAA986}" type="datetime1">
              <a:rPr lang="en-CA" smtClean="0"/>
              <a:t>2021-08-20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34F1F-B8A8-EF4B-A3C2-5310832A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721C-C89E-D744-A4B6-84014F12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3B1E-1CE8-144B-BBF8-E5DF9B7F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958CD-BF60-D94F-A7FB-F4B12E28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781F-EB0D-C34A-A4B2-5C4FF049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0296-670E-A741-840C-FF694E2B600E}" type="datetime1">
              <a:rPr lang="en-CA" smtClean="0"/>
              <a:t>2021-08-20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7632B-6ACE-7D4C-87D4-E6E08893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CDDE-2D12-224F-B8DA-76066C17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D46A-CE7C-154C-8039-FE996565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3E70-2A85-674D-82CC-2BEE3EAA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DD1C3-7B6E-D547-891D-2233E4EFD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A269-5D63-C94F-ADDE-6C0EE672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20A6-6D2E-D845-9EF0-8A3B70E6B010}" type="datetime1">
              <a:rPr lang="en-CA" smtClean="0"/>
              <a:t>2021-08-20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EFE9-B27B-1C45-881A-542AD3D0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658A6-D7B5-F445-972D-F072961A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90EA-7B6D-1141-BB0F-0B6A5E9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A5C62-A683-8A4B-A7EC-2F8B3B19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C5BA6-AFE2-8045-A488-D23D34CB2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E323D-5F35-A242-AF8A-77C306234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F1D18-E12C-0D41-9FC9-A5884D05B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2C9E5-6DA9-654C-A7D2-04668710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E8DB-BA14-F84D-B7A0-45D5DC9876C6}" type="datetime1">
              <a:rPr lang="en-CA" smtClean="0"/>
              <a:t>2021-08-20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747CD-F979-0C42-AF66-277593C9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F06C9-74AA-D94F-992C-A4F8CDCD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7A09-8EA2-4541-A55D-B6FECD89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F5D0E-2CE9-844E-BA4E-394F388E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06C1-F631-3A42-9551-70D1DBDDDCDF}" type="datetime1">
              <a:rPr lang="en-CA" smtClean="0"/>
              <a:t>2021-08-20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E6790-8EA5-424D-BD20-5CAC3004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E5B8C-186C-B741-BC03-1C2A2FDF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1A110-9950-BC46-BD3F-3D06F813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67FF-DD8C-9A40-AC90-C4D610421402}" type="datetime1">
              <a:rPr lang="en-CA" smtClean="0"/>
              <a:t>2021-08-20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20988-4E42-734C-8477-7FFD6580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8C3E5-9CB5-4045-9CC5-FE5F12AD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9509-BE39-DB42-82FA-86D64C3F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A314-DD8C-3D49-B3F7-186B397D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96F14-11A1-8E4F-B5F6-4BD365C9C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88B0E-CC50-E94C-9868-DA27923F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AC8C-1C76-514B-AF08-8DEBCDF587D7}" type="datetime1">
              <a:rPr lang="en-CA" smtClean="0"/>
              <a:t>2021-08-20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7D5F4-4133-A34C-BF89-70BD67DC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9F171-F5A1-5B4E-BEB9-28B62177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70DB-0FBA-2446-AC79-368A4164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84333-5D8E-C84F-87B1-F95E19BEB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6BF1B-1315-4E47-8CA0-FF4DB049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D990A-4115-7046-9106-111A8B1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190-6EAB-4244-B138-683EBB245454}" type="datetime1">
              <a:rPr lang="en-CA" smtClean="0"/>
              <a:t>2021-08-20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84616-0438-D04F-89FA-D2632D71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566B7-DCBF-BC49-B353-24E39220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A65E-7F22-D748-924F-941786C2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E351-4403-244A-AE3F-C967FA13E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9079E-5863-404E-882D-F9E260D8C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E856-83C7-6E4D-9E0C-1368CC9531C2}" type="datetime1">
              <a:rPr lang="en-CA" smtClean="0"/>
              <a:t>2021-08-20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09216-64B8-904A-878D-F10F5521E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40CF6-B9AA-7545-923D-BA6889CE5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10F3-EC2F-9747-B3BF-0C7EFECC8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an.chow@rotman.utoronto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otmandigital@rotman.utoronto.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library.ryerson.ca/doc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textbc.ca/accessibilitytoolki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van.chow@rotman.utoronto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mailto:rotmandigital@rotman.utoronto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bookcentral-proquest-com.myaccess.library.utoronto.ca/lib/utoronto/detail.action?pq-origsite=primo&amp;docID=5597807" TargetMode="External"/><Relationship Id="rId2" Type="http://schemas.openxmlformats.org/officeDocument/2006/relationships/hyperlink" Target="http://www.cas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library.utoronto.ca/watch/V_c5z5PJ4Mx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dlguidelines.cast.org/" TargetMode="External"/><Relationship Id="rId2" Type="http://schemas.openxmlformats.org/officeDocument/2006/relationships/hyperlink" Target="https://ebookcentral-proquest-com.myaccess.library.utoronto.ca/lib/utoronto/detail.action?pq-origsite=primo&amp;docID=55978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dloncampus.cast.org/hom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690CC-3C03-694D-BE2F-FEC0CF299F2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Universal Design for Learning and Accessibility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7EE90-6058-C74F-B1F3-359EF16C6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Ivan Chow, Instructional Designer,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Rotman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Digital</a:t>
            </a:r>
          </a:p>
          <a:p>
            <a:pPr algn="l"/>
            <a:r>
              <a:rPr lang="en-US" dirty="0">
                <a:hlinkClick r:id="rId3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van.chow@rotman.utoronto.ca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150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E5C3-45BA-3844-9DEE-53427072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Is this more work for me as the instructor?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8562-29EF-2745-96EC-47893AFA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NO! You are doing it already! </a:t>
            </a:r>
          </a:p>
          <a:p>
            <a:pPr lvl="1"/>
            <a:r>
              <a:rPr lang="en-US" dirty="0"/>
              <a:t>Example: when presenting the idea of calculating “future value” in a finance course</a:t>
            </a:r>
          </a:p>
          <a:p>
            <a:r>
              <a:rPr lang="en-US" dirty="0"/>
              <a:t>Do I have to implement ALL the principles and items in the UDL guideline?</a:t>
            </a:r>
          </a:p>
          <a:p>
            <a:pPr lvl="1"/>
            <a:r>
              <a:rPr lang="en-US" dirty="0"/>
              <a:t>NO! Being mindful of the UDL principles when you design your course is a good start.</a:t>
            </a:r>
          </a:p>
          <a:p>
            <a:pPr lvl="1"/>
            <a:r>
              <a:rPr lang="en-US" dirty="0"/>
              <a:t>If you’re up for it, try 1 or 2 new things: the key is NOT to overwhelm yourself!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AD5F3-3E9D-664A-8D3F-0AE664F9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1B81-0B8D-B04F-93CF-DC57EF45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Tools for creating accessible course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CD3A-ECDE-0D4B-BB39-61DD3282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cs typeface="Calibri"/>
              </a:rPr>
              <a:t>Multimedia Accessibility</a:t>
            </a:r>
          </a:p>
          <a:p>
            <a:pPr lvl="1"/>
            <a:r>
              <a:rPr lang="en-CA" sz="3200" dirty="0">
                <a:cs typeface="Calibri"/>
              </a:rPr>
              <a:t>Generating closed captions with MS Stream</a:t>
            </a:r>
          </a:p>
          <a:p>
            <a:pPr lvl="1"/>
            <a:r>
              <a:rPr lang="en-CA" sz="3200" dirty="0">
                <a:cs typeface="Calibri"/>
              </a:rPr>
              <a:t>Uploading videos and VTT files to MyMedia</a:t>
            </a:r>
          </a:p>
          <a:p>
            <a:pPr lvl="1"/>
            <a:r>
              <a:rPr lang="en-CA" sz="3200" dirty="0">
                <a:cs typeface="Calibri"/>
              </a:rPr>
              <a:t>Uploading transcripts to Quercus</a:t>
            </a:r>
          </a:p>
          <a:p>
            <a:r>
              <a:rPr lang="en-CA" sz="3600" dirty="0">
                <a:cs typeface="Calibri"/>
              </a:rPr>
              <a:t>For assistance</a:t>
            </a:r>
          </a:p>
          <a:p>
            <a:pPr lvl="1"/>
            <a:r>
              <a:rPr lang="en-CA" sz="3200" dirty="0" err="1">
                <a:cs typeface="Calibri"/>
                <a:hlinkClick r:id="rId2"/>
              </a:rPr>
              <a:t>rotmandigital@rotman.utoronto.ca</a:t>
            </a:r>
            <a:endParaRPr lang="en-CA" sz="3200" dirty="0">
              <a:cs typeface="Calibri"/>
            </a:endParaRPr>
          </a:p>
          <a:p>
            <a:pPr lvl="1"/>
            <a:endParaRPr lang="en-CA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F8E56-BC4C-6444-9DF6-E5CA723B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93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81B81-0B8D-B04F-93CF-DC57EF45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4. Tools for creating accessible course content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72DC8FA-7A27-E146-8D04-658B3FCB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6"/>
            <a:ext cx="6261811" cy="39136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CD3A-ECDE-0D4B-BB39-61DD3282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7119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Making course documents accessible</a:t>
            </a:r>
            <a:endParaRPr lang="en-US" sz="2000" dirty="0">
              <a:cs typeface="Calibri"/>
            </a:endParaRPr>
          </a:p>
          <a:p>
            <a:pPr lvl="1"/>
            <a:r>
              <a:rPr lang="en-CA" sz="2000" dirty="0"/>
              <a:t>Microsoft Office: select Review &gt; Check Accessibility</a:t>
            </a:r>
          </a:p>
          <a:p>
            <a:pPr lvl="1"/>
            <a:r>
              <a:rPr lang="en-CA" sz="2000" dirty="0">
                <a:cs typeface="Calibri"/>
                <a:hlinkClick r:id="rId3"/>
              </a:rPr>
              <a:t>Understanding Document Accessibility</a:t>
            </a:r>
            <a:r>
              <a:rPr lang="en-CA" sz="2000" dirty="0">
                <a:cs typeface="Calibri"/>
              </a:rPr>
              <a:t> (Digital Education Strategies, The Chang School, Ryerson University)</a:t>
            </a:r>
          </a:p>
          <a:p>
            <a:pPr lvl="1"/>
            <a:r>
              <a:rPr lang="en-CA" sz="2000" dirty="0">
                <a:hlinkClick r:id="rId4"/>
              </a:rPr>
              <a:t>Accessibility Toolkit </a:t>
            </a:r>
            <a:r>
              <a:rPr lang="en-CA" sz="2000" dirty="0"/>
              <a:t>2</a:t>
            </a:r>
            <a:r>
              <a:rPr lang="en-CA" sz="2000" baseline="30000" dirty="0"/>
              <a:t>nd</a:t>
            </a:r>
            <a:r>
              <a:rPr lang="en-CA" sz="2000" dirty="0"/>
              <a:t> Edition (BC Campus)</a:t>
            </a:r>
          </a:p>
          <a:p>
            <a:pPr lvl="1"/>
            <a:endParaRPr lang="en-CA" sz="2000" dirty="0"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71108-5370-EE4D-968B-8075E072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18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81B81-0B8D-B04F-93CF-DC57EF45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4. Tools for creating accessible course content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95B41E-CA85-564C-8E90-9ACEE587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55490"/>
            <a:ext cx="6894576" cy="34645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CD3A-ECDE-0D4B-BB39-61DD3282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200"/>
              <a:t>Quercus</a:t>
            </a:r>
          </a:p>
          <a:p>
            <a:pPr lvl="1"/>
            <a:r>
              <a:rPr lang="en-CA" sz="2200"/>
              <a:t>Accessibility Check button – bottom-right of page editor</a:t>
            </a:r>
          </a:p>
          <a:p>
            <a:pPr lvl="1"/>
            <a:endParaRPr lang="en-CA" sz="2200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BED5-90B5-2F4A-B529-C22F2C25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70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E7D4-F06D-9843-ADB5-03789752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5D6B-E5E1-EC48-A3D6-D3F86F6D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Universal Design for Learning (UDL)?</a:t>
            </a:r>
          </a:p>
          <a:p>
            <a:pPr lvl="1"/>
            <a:r>
              <a:rPr lang="en-US" dirty="0"/>
              <a:t>The three UDL 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I incorporate UDL in my pedagogy?</a:t>
            </a:r>
          </a:p>
          <a:p>
            <a:pPr lvl="1"/>
            <a:r>
              <a:rPr lang="en-US" dirty="0"/>
              <a:t>The +1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this more work for me as the instructor?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Tools for creating accessible course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3D141-B761-4243-81EC-B87CB0F6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03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35E3-F0CA-6B45-8FFB-C763D7F9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D052-1B27-F04D-B74D-D5F6035A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take-away message from this webinar?</a:t>
            </a:r>
          </a:p>
          <a:p>
            <a:pPr lvl="1"/>
            <a:r>
              <a:rPr lang="en-US" dirty="0"/>
              <a:t>Please type a one-sentence answer in the chat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6B45-3129-1A48-8E51-58CE1EEE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9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35E3-F0CA-6B45-8FFB-C763D7F9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D052-1B27-F04D-B74D-D5F6035A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muddiest point in this presentation / on which topic would you like further clarification?</a:t>
            </a:r>
          </a:p>
          <a:p>
            <a:pPr lvl="1"/>
            <a:r>
              <a:rPr lang="en-US" dirty="0"/>
              <a:t>Please type a one-sentence answer in the chat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6B45-3129-1A48-8E51-58CE1EEE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F784D6-E755-439A-9FBC-9B396678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Questions?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Instructional design support: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ivan.chow@rotman.utoronto.ca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Educational technology support: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rotmandigital@rotman.utoronto.ca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3F61A3-68E5-D943-9E3B-59B27E4E42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3" r="61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5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DBE60-652B-A049-91A9-254B79D9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7110F3-EC2F-9747-B3BF-0C7EFECC862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0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DE7D4-F06D-9843-ADB5-0378975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5D6B-E5E1-EC48-A3D6-D3F86F6D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Universal Design for Learning (UDL)?</a:t>
            </a:r>
          </a:p>
          <a:p>
            <a:pPr lvl="1"/>
            <a:r>
              <a:rPr lang="en-US" sz="2800" dirty="0"/>
              <a:t>The three UDL 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I incorporate UDL in my pedagogy?</a:t>
            </a:r>
          </a:p>
          <a:p>
            <a:pPr lvl="1"/>
            <a:r>
              <a:rPr lang="en-US" sz="2800" dirty="0"/>
              <a:t>The +1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this more work for me as the instructor?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Tools for creating accessible course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8BB3C-52F8-874D-999C-84F79984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578" y="6205669"/>
            <a:ext cx="448056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E7110F3-EC2F-9747-B3BF-0C7EFECC862B}" type="slidenum"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8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5BA1-4B93-E040-93A5-5A373FDD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1.1. What is Universal Design for Learning (UDL)?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7D67-87F5-1549-947E-5209AD4B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Universal Design for Learning (UDL) is an evidence-based framework informed by cognitive and learning science that supports different learner needs. </a:t>
            </a:r>
          </a:p>
          <a:p>
            <a:r>
              <a:rPr lang="en-CA" dirty="0"/>
              <a:t>Developed by David Rose at Harvard in the 1990s</a:t>
            </a:r>
          </a:p>
          <a:p>
            <a:r>
              <a:rPr lang="en-CA" dirty="0"/>
              <a:t>Actively supported by </a:t>
            </a:r>
            <a:r>
              <a:rPr lang="en-CA" dirty="0">
                <a:hlinkClick r:id="rId2"/>
              </a:rPr>
              <a:t>CAST</a:t>
            </a:r>
            <a:r>
              <a:rPr lang="en-CA" dirty="0"/>
              <a:t> (The Center for Applied Special Technology)</a:t>
            </a:r>
          </a:p>
          <a:p>
            <a:r>
              <a:rPr lang="en-CA" i="1" dirty="0">
                <a:cs typeface="Calibri"/>
                <a:hlinkClick r:id="rId3"/>
              </a:rPr>
              <a:t>Reach everyone, teach everyone</a:t>
            </a:r>
            <a:r>
              <a:rPr lang="en-CA" dirty="0">
                <a:cs typeface="Calibri"/>
              </a:rPr>
              <a:t> (</a:t>
            </a:r>
            <a:r>
              <a:rPr lang="en-CA" dirty="0">
                <a:ea typeface="+mn-lt"/>
                <a:cs typeface="+mn-lt"/>
              </a:rPr>
              <a:t>Thomas J. Tobin and Kirsten T. Behling, 2018)</a:t>
            </a:r>
            <a:endParaRPr lang="en-CA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4ED81-D918-6E43-AD5D-1047070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4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D9CF-4D03-9645-8934-03F29634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 The three UDL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6E22-9594-3240-8DCF-7A548E10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Engagement</a:t>
            </a:r>
            <a:endParaRPr lang="en-US" sz="3200" dirty="0">
              <a:cs typeface="Calibri"/>
            </a:endParaRPr>
          </a:p>
          <a:p>
            <a:pPr lvl="2"/>
            <a:r>
              <a:rPr lang="en-CA" sz="2800" dirty="0"/>
              <a:t>Learners are given multiple means to engage with the material, concepts, or course to motivate learning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Representation</a:t>
            </a:r>
            <a:endParaRPr lang="en-US" sz="3200" dirty="0">
              <a:cs typeface="Calibri"/>
            </a:endParaRPr>
          </a:p>
          <a:p>
            <a:pPr lvl="2"/>
            <a:r>
              <a:rPr lang="en-CA" sz="2800" dirty="0"/>
              <a:t>Provide course content to learners in different ways</a:t>
            </a:r>
            <a:endParaRPr lang="en-US" sz="2800" dirty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Action and Expression</a:t>
            </a:r>
            <a:endParaRPr lang="en-US" sz="3200" dirty="0">
              <a:cs typeface="Calibri"/>
            </a:endParaRPr>
          </a:p>
          <a:p>
            <a:pPr lvl="2"/>
            <a:r>
              <a:rPr lang="en-CA" sz="2800" dirty="0"/>
              <a:t>Learners are given multiple ways to express and demonstrate what they have learned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A5570-3EE5-D44E-A649-ADCCE43A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14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CD06-61CD-214A-9457-0E4FF6A1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1.2.1. Engagement (The Why of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15D0-2364-4042-8B37-2F8DDBED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Provide options for…</a:t>
            </a:r>
          </a:p>
          <a:p>
            <a:pPr lvl="1"/>
            <a:r>
              <a:rPr lang="en-CA" sz="3200" dirty="0"/>
              <a:t>recruiting interest</a:t>
            </a:r>
          </a:p>
          <a:p>
            <a:pPr lvl="2"/>
            <a:r>
              <a:rPr lang="en-CA" sz="2800" dirty="0"/>
              <a:t>Choice and autonomy, contextualizing, relevance</a:t>
            </a:r>
          </a:p>
          <a:p>
            <a:pPr lvl="1"/>
            <a:r>
              <a:rPr lang="en-CA" sz="3200" dirty="0"/>
              <a:t>sustaining effort and persistence</a:t>
            </a:r>
          </a:p>
          <a:p>
            <a:pPr lvl="2"/>
            <a:r>
              <a:rPr lang="en-CA" sz="2800" dirty="0"/>
              <a:t>Learning activities, collaboration and community</a:t>
            </a:r>
          </a:p>
          <a:p>
            <a:pPr lvl="1"/>
            <a:r>
              <a:rPr lang="en-CA" sz="3200" dirty="0"/>
              <a:t>self-regulation</a:t>
            </a:r>
          </a:p>
          <a:p>
            <a:pPr lvl="2"/>
            <a:r>
              <a:rPr lang="en-CA" sz="2800" dirty="0"/>
              <a:t>Assess mastery of skills/concepts</a:t>
            </a:r>
          </a:p>
          <a:p>
            <a:pPr lvl="2"/>
            <a:endParaRPr lang="en-CA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FA96B-939E-0D44-92BF-0460FB4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68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CD06-61CD-214A-9457-0E4FF6A1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1.2.2. Representation (The What of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15D0-2364-4042-8B37-2F8DDBED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dirty="0"/>
              <a:t>Provide options for…</a:t>
            </a:r>
          </a:p>
          <a:p>
            <a:pPr lvl="1"/>
            <a:r>
              <a:rPr lang="en-CA" sz="3200" dirty="0"/>
              <a:t>perception </a:t>
            </a:r>
          </a:p>
          <a:p>
            <a:pPr lvl="2"/>
            <a:r>
              <a:rPr lang="en-CA" sz="2800" dirty="0"/>
              <a:t>Multiple modalities</a:t>
            </a:r>
          </a:p>
          <a:p>
            <a:pPr lvl="3"/>
            <a:r>
              <a:rPr lang="en-CA" sz="2600" dirty="0"/>
              <a:t>Example: Summary video on </a:t>
            </a:r>
            <a:r>
              <a:rPr lang="en-CA" sz="2600" dirty="0">
                <a:hlinkClick r:id="rId2"/>
              </a:rPr>
              <a:t>History of the English language</a:t>
            </a:r>
            <a:endParaRPr lang="en-CA" sz="2600" dirty="0"/>
          </a:p>
          <a:p>
            <a:pPr lvl="1"/>
            <a:r>
              <a:rPr lang="en-CA" sz="3200" dirty="0"/>
              <a:t>language &amp; symbols</a:t>
            </a:r>
          </a:p>
          <a:p>
            <a:pPr lvl="2"/>
            <a:r>
              <a:rPr lang="en-CA" sz="2800" dirty="0"/>
              <a:t>Break language barriers, clarify key terms, mathematical expressions, and symbol</a:t>
            </a:r>
          </a:p>
          <a:p>
            <a:pPr lvl="1"/>
            <a:r>
              <a:rPr lang="en-CA" sz="3200" dirty="0"/>
              <a:t>comprehension</a:t>
            </a:r>
          </a:p>
          <a:p>
            <a:pPr lvl="2"/>
            <a:r>
              <a:rPr lang="en-CA" sz="2800" dirty="0"/>
              <a:t>Background knowledge, patterns, critical features, big ideas, relationships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C3332-34EE-4348-9193-56E74FE9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483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CD06-61CD-214A-9457-0E4FF6A1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1.2.3. Action and Expression (The How of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15D0-2364-4042-8B37-2F8DDBED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Provide options for…</a:t>
            </a:r>
          </a:p>
          <a:p>
            <a:pPr lvl="1"/>
            <a:r>
              <a:rPr lang="en-CA" sz="3200" dirty="0"/>
              <a:t>physical action </a:t>
            </a:r>
          </a:p>
          <a:p>
            <a:pPr lvl="2"/>
            <a:r>
              <a:rPr lang="en-CA" sz="2800" dirty="0"/>
              <a:t>Response methods, tools and assistive technologies</a:t>
            </a:r>
          </a:p>
          <a:p>
            <a:pPr lvl="1"/>
            <a:r>
              <a:rPr lang="en-CA" sz="3200" dirty="0"/>
              <a:t>expression and communication </a:t>
            </a:r>
          </a:p>
          <a:p>
            <a:pPr lvl="2"/>
            <a:r>
              <a:rPr lang="en-CA" sz="2800" dirty="0"/>
              <a:t>Multimedia communication, scaffolding</a:t>
            </a:r>
          </a:p>
          <a:p>
            <a:pPr lvl="1"/>
            <a:r>
              <a:rPr lang="en-CA" sz="3200" dirty="0"/>
              <a:t>executive functions </a:t>
            </a:r>
          </a:p>
          <a:p>
            <a:pPr lvl="2"/>
            <a:r>
              <a:rPr lang="en-CA" sz="2800" dirty="0"/>
              <a:t>Goals, milestones, learning strategies</a:t>
            </a:r>
          </a:p>
          <a:p>
            <a:pPr lvl="1"/>
            <a:endParaRPr lang="en-CA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B05E6-EDDA-484E-8985-B2CEDF5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34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83E4-8057-4A4F-B56F-C6EB0886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2.1. How do I incorporate UDL in my pedagogy?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042B-1A8A-A848-B692-BE2DD826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903"/>
            <a:ext cx="10515600" cy="3897059"/>
          </a:xfrm>
        </p:spPr>
        <p:txBody>
          <a:bodyPr/>
          <a:lstStyle/>
          <a:p>
            <a:r>
              <a:rPr lang="en-US" dirty="0"/>
              <a:t>Use the +1 method (</a:t>
            </a:r>
            <a:r>
              <a:rPr lang="en-US" dirty="0">
                <a:hlinkClick r:id="rId2"/>
              </a:rPr>
              <a:t>Reach Everyone, Teach Everyone</a:t>
            </a:r>
            <a:r>
              <a:rPr lang="en-US" dirty="0"/>
              <a:t> – T. Tobin &amp; K. Behling)</a:t>
            </a:r>
          </a:p>
          <a:p>
            <a:pPr lvl="1"/>
            <a:r>
              <a:rPr lang="en-US" dirty="0"/>
              <a:t>“</a:t>
            </a:r>
            <a:r>
              <a:rPr lang="en-CA" dirty="0"/>
              <a:t>you can add one new way of engagement, representation, or action and expression every semester you teach your course so that eventually your course has more UDL elements”</a:t>
            </a:r>
          </a:p>
          <a:p>
            <a:r>
              <a:rPr lang="en-US" dirty="0">
                <a:hlinkClick r:id="rId3"/>
              </a:rPr>
              <a:t>The UDL Guidelines</a:t>
            </a:r>
            <a:endParaRPr lang="en-US" dirty="0"/>
          </a:p>
          <a:p>
            <a:r>
              <a:rPr lang="en-US" dirty="0">
                <a:hlinkClick r:id="rId4"/>
              </a:rPr>
              <a:t>UDL on Campus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095A-A548-074E-AED8-2CB441FF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63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8E6C-0E31-6E4A-AA6D-C6D5E975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2.2. How do I incorporate UDL in my pedagogy?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7594-4EEF-424D-AD56-F83D7971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Examples of +1</a:t>
            </a:r>
          </a:p>
          <a:p>
            <a:pPr lvl="1"/>
            <a:r>
              <a:rPr lang="en-CA" sz="2800" dirty="0"/>
              <a:t>Add multimodality to the course content</a:t>
            </a:r>
          </a:p>
          <a:p>
            <a:pPr lvl="2"/>
            <a:r>
              <a:rPr lang="en-CA" sz="2400" dirty="0"/>
              <a:t>a video, an audio clip, infographics, or anything that can supplement textual delivery</a:t>
            </a:r>
          </a:p>
          <a:p>
            <a:pPr lvl="1"/>
            <a:r>
              <a:rPr lang="en-CA" sz="2800" dirty="0"/>
              <a:t>Add choices to your assessments </a:t>
            </a:r>
          </a:p>
          <a:p>
            <a:pPr lvl="2"/>
            <a:r>
              <a:rPr lang="en-CA" sz="2400" dirty="0"/>
              <a:t>different questions to choose from in an assignment</a:t>
            </a:r>
          </a:p>
          <a:p>
            <a:pPr lvl="2"/>
            <a:r>
              <a:rPr lang="en-CA" sz="2400" dirty="0"/>
              <a:t>different ways learners can submit their work (essay, podcast, video, etc.) while still attaining the same</a:t>
            </a:r>
          </a:p>
          <a:p>
            <a:pPr lvl="2"/>
            <a:r>
              <a:rPr lang="en-CA" sz="2400" dirty="0"/>
              <a:t> learning objectives</a:t>
            </a:r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A9BF0-8E58-1D44-8592-F865A8F3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10F3-EC2F-9747-B3BF-0C7EFECC862B}" type="slidenum">
              <a:rPr lang="en-US" sz="2400" smtClean="0"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74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793</Words>
  <Application>Microsoft Office PowerPoint</Application>
  <PresentationFormat>Widescreen</PresentationFormat>
  <Paragraphs>128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Universal Design for Learning and Accessibility Considerations</vt:lpstr>
      <vt:lpstr>Summary</vt:lpstr>
      <vt:lpstr>1.1. What is Universal Design for Learning (UDL)?</vt:lpstr>
      <vt:lpstr>1.2. The three UDL principles</vt:lpstr>
      <vt:lpstr>1.2.1. Engagement (The Why of Learning)</vt:lpstr>
      <vt:lpstr>1.2.2. Representation (The What of Learning)</vt:lpstr>
      <vt:lpstr>1.2.3. Action and Expression (The How of Learning)</vt:lpstr>
      <vt:lpstr>2.1. How do I incorporate UDL in my pedagogy? </vt:lpstr>
      <vt:lpstr>2.2. How do I incorporate UDL in my pedagogy? </vt:lpstr>
      <vt:lpstr>3. Is this more work for me as the instructor?</vt:lpstr>
      <vt:lpstr>4. Tools for creating accessible course content </vt:lpstr>
      <vt:lpstr>4. Tools for creating accessible course content </vt:lpstr>
      <vt:lpstr>4. Tools for creating accessible course content </vt:lpstr>
      <vt:lpstr>Recap</vt:lpstr>
      <vt:lpstr>Activity</vt:lpstr>
      <vt:lpstr>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 and Accessibility Considerations</dc:title>
  <dc:creator>Ivan Chow</dc:creator>
  <cp:lastModifiedBy>Ivan Chow</cp:lastModifiedBy>
  <cp:revision>96</cp:revision>
  <dcterms:created xsi:type="dcterms:W3CDTF">2021-07-28T18:40:58Z</dcterms:created>
  <dcterms:modified xsi:type="dcterms:W3CDTF">2021-08-20T19:48:31Z</dcterms:modified>
</cp:coreProperties>
</file>