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svg" ContentType="image/svg+xml"/>
  <Default Extension="undefined" ContentType="hyperlink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<Relationships xmlns="http://schemas.openxmlformats.org/package/2006/relationships">  <Relationship Id="rId1" Type="http://schemas.openxmlformats.org/officeDocument/2006/relationships/extended-properties" Target="docProps/app.xml"/>  <Relationship Id="rId2" Type="http://schemas.openxmlformats.org/package/2006/relationships/metadata/core-properties" Target="docProps/core.xml"/>  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9"/>
  </p:notesMasterIdLst>
  <p:sldSz cx="12192000" cy="6858000" type="custom"/>
  <p:notesSz cx="6858000" cy="1219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<Relationships xmlns="http://schemas.openxmlformats.org/package/2006/relationships">  <Relationship Id="rId1" Target="slideMasters/slideMaster1.xml" Type="http://schemas.openxmlformats.org/officeDocument/2006/relationships/slideMaster"/>  <Relationship Id="rId2" Target="slides/slide1.xml" Type="http://schemas.openxmlformats.org/officeDocument/2006/relationships/slide"/>  <Relationship Id="rId3" Target="slides/slide2.xml" Type="http://schemas.openxmlformats.org/officeDocument/2006/relationships/slide"/>  <Relationship Id="rId4" Target="slides/slide3.xml" Type="http://schemas.openxmlformats.org/officeDocument/2006/relationships/slide"/>  <Relationship Id="rId5" Target="slides/slide4.xml" Type="http://schemas.openxmlformats.org/officeDocument/2006/relationships/slide"/>  <Relationship Id="rId6" Target="slides/slide5.xml" Type="http://schemas.openxmlformats.org/officeDocument/2006/relationships/slide"/>  <Relationship Id="rId7" Target="slides/slide6.xml" Type="http://schemas.openxmlformats.org/officeDocument/2006/relationships/slide"/>  <Relationship Id="rId8" Target="slides/slide7.xml" Type="http://schemas.openxmlformats.org/officeDocument/2006/relationships/slide"/>  <Relationship Id="rId9" Target="slides/slide8.xml" Type="http://schemas.openxmlformats.org/officeDocument/2006/relationships/slide"/>  <Relationship Id="rId10" Target="slides/slide9.xml" Type="http://schemas.openxmlformats.org/officeDocument/2006/relationships/slide"/>  <Relationship Id="rId11" Target="slides/slide10.xml" Type="http://schemas.openxmlformats.org/officeDocument/2006/relationships/slide"/>  <Relationship Id="rId12" Target="slides/slide11.xml" Type="http://schemas.openxmlformats.org/officeDocument/2006/relationships/slide"/>  <Relationship Id="rId13" Target="slides/slide12.xml" Type="http://schemas.openxmlformats.org/officeDocument/2006/relationships/slide"/>  <Relationship Id="rId14" Target="slides/slide13.xml" Type="http://schemas.openxmlformats.org/officeDocument/2006/relationships/slide"/>  <Relationship Id="rId15" Type="http://schemas.openxmlformats.org/officeDocument/2006/relationships/presProps" Target="presProps.xml"/>  <Relationship Id="rId16" Type="http://schemas.openxmlformats.org/officeDocument/2006/relationships/viewProps" Target="viewProps.xml"/>  <Relationship Id="rId17" Type="http://schemas.openxmlformats.org/officeDocument/2006/relationships/theme" Target="theme/theme1.xml"/>  <Relationship Id="rId18" Type="http://schemas.openxmlformats.org/officeDocument/2006/relationships/tableStyles" Target="tableStyles.xml"/>  <Relationship Id="rId19" Type="http://schemas.openxmlformats.org/officeDocument/2006/relationships/notesMaster" Target="notesMasters/notesMaster1.xml"/></Relationships>
</file>

<file path=ppt/notesMasters/_rels/notesMaster1.xml.rels><?xml version="1.0" encoding="UTF-8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arget="../slideLayouts/slideLayout1.xml" Type="http://schemas.openxmlformats.org/officeDocument/2006/relationships/slideLayout"/><Relationship Id="rId2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arget="../media/image1.png" Type="http://schemas.openxmlformats.org/officeDocument/2006/relationships/image"/><Relationship Id="rId2" Target="../media/image2.sv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http://https://creativecommons.org/licenses/by-nc-sa/4.0/" TargetMode="External" Type="http://schemas.openxmlformats.org/officeDocument/2006/relationships/hyperlink"/><Relationship Id="rId7" Target="../media/image6.png" Type="http://schemas.openxmlformats.org/officeDocument/2006/relationships/image"/><Relationship Id="rId8" Target="../slideLayouts/slideLayout1.xml" Type="http://schemas.openxmlformats.org/officeDocument/2006/relationships/slideLayout"/><Relationship Id="rId9" Target="../notesSlides/notesSlide1.xml" Type="http://schemas.openxmlformats.org/officeDocument/2006/relationships/notesSlide"/></Relationships>
</file>

<file path=ppt/slides/_rels/slide10.xml.rels><?xml version="1.0" encoding="UTF-8" standalone="yes"?><Relationships xmlns="http://schemas.openxmlformats.org/package/2006/relationships"><Relationship Id="rId1" Target="../media/image93.png" Type="http://schemas.openxmlformats.org/officeDocument/2006/relationships/image"/><Relationship Id="rId2" Target="../media/image94.svg" Type="http://schemas.openxmlformats.org/officeDocument/2006/relationships/image"/><Relationship Id="rId111" Target="http://bizstats.com/" TargetMode="External" Type="http://schemas.openxmlformats.org/officeDocument/2006/relationships/hyperlink"/><Relationship Id="rId112" Target="http://https://www.accenture.com/ca-en/about/consulting-index" TargetMode="External" Type="http://schemas.openxmlformats.org/officeDocument/2006/relationships/hyperlink"/><Relationship Id="rId113" Target="http://https://www2.deloitte.com/ca/en.html" TargetMode="External" Type="http://schemas.openxmlformats.org/officeDocument/2006/relationships/hyperlink"/><Relationship Id="rId114" Target="http://https://www.ey.com/en_gl/what-we-do" TargetMode="External" Type="http://schemas.openxmlformats.org/officeDocument/2006/relationships/hyperlink"/><Relationship Id="rId115" Target="http://https://home.kpmg/ca/en/home/industries.html" TargetMode="External" Type="http://schemas.openxmlformats.org/officeDocument/2006/relationships/hyperlink"/><Relationship Id="rId116" Target="http://https://www.mckinsey.com/featured-insights#0" TargetMode="External" Type="http://schemas.openxmlformats.org/officeDocument/2006/relationships/hyperlink"/><Relationship Id="rId117" Target="http://https://www.pwc.com/ca/en/industries.html" TargetMode="External" Type="http://schemas.openxmlformats.org/officeDocument/2006/relationships/hyperlink"/><Relationship Id="rId10" Target="../media/image95.png" Type="http://schemas.openxmlformats.org/officeDocument/2006/relationships/image"/><Relationship Id="rId11" Target="../media/image96.svg" Type="http://schemas.openxmlformats.org/officeDocument/2006/relationships/image"/><Relationship Id="rId120" Target="http://https://guides.library.utoronto.ca/entrepreneurship/open" TargetMode="External" Type="http://schemas.openxmlformats.org/officeDocument/2006/relationships/hyperlink"/><Relationship Id="rId121" Target="../slideLayouts/slideLayout1.xml" Type="http://schemas.openxmlformats.org/officeDocument/2006/relationships/slideLayout"/><Relationship Id="rId122" Target="../notesSlides/notesSlide10.xml" Type="http://schemas.openxmlformats.org/officeDocument/2006/relationships/notesSlide"/></Relationships>
</file>

<file path=ppt/slides/_rels/slide11.xml.rels><?xml version="1.0" encoding="UTF-8" standalone="yes"?><Relationships xmlns="http://schemas.openxmlformats.org/package/2006/relationships"><Relationship Id="rId1" Target="../media/image97.png" Type="http://schemas.openxmlformats.org/officeDocument/2006/relationships/image"/><Relationship Id="rId2" Target="../media/image98.svg" Type="http://schemas.openxmlformats.org/officeDocument/2006/relationships/image"/><Relationship Id="rId123" Target="http://https://h5pstudio.ecampusontario.ca/content/339" TargetMode="External" Type="http://schemas.openxmlformats.org/officeDocument/2006/relationships/hyperlink"/><Relationship Id="rId4" Target="../media/image99.png" Type="http://schemas.openxmlformats.org/officeDocument/2006/relationships/image"/><Relationship Id="rId5" Target="../media/image100.svg" Type="http://schemas.openxmlformats.org/officeDocument/2006/relationships/image"/><Relationship Id="rId6" Target="../media/image101.png" Type="http://schemas.openxmlformats.org/officeDocument/2006/relationships/image"/><Relationship Id="rId7" Target="../media/image102.svg" Type="http://schemas.openxmlformats.org/officeDocument/2006/relationships/image"/><Relationship Id="rId8" Target="../media/image103.png" Type="http://schemas.openxmlformats.org/officeDocument/2006/relationships/image"/><Relationship Id="rId9" Target="../media/image104.svg" Type="http://schemas.openxmlformats.org/officeDocument/2006/relationships/image"/><Relationship Id="rId10" Target="../media/image105.png" Type="http://schemas.openxmlformats.org/officeDocument/2006/relationships/image"/><Relationship Id="rId11" Target="../media/image106.svg" Type="http://schemas.openxmlformats.org/officeDocument/2006/relationships/image"/><Relationship Id="rId12" Target="../media/image107.png" Type="http://schemas.openxmlformats.org/officeDocument/2006/relationships/image"/><Relationship Id="rId13" Target="../media/image108.svg" Type="http://schemas.openxmlformats.org/officeDocument/2006/relationships/image"/><Relationship Id="rId14" Target="../media/image109.png" Type="http://schemas.openxmlformats.org/officeDocument/2006/relationships/image"/><Relationship Id="rId15" Target="../media/image110.svg" Type="http://schemas.openxmlformats.org/officeDocument/2006/relationships/image"/><Relationship Id="rId16" Target="../media/image111.png" Type="http://schemas.openxmlformats.org/officeDocument/2006/relationships/image"/><Relationship Id="rId17" Target="../media/image112.svg" Type="http://schemas.openxmlformats.org/officeDocument/2006/relationships/image"/><Relationship Id="rId18" Target="../media/image113.png" Type="http://schemas.openxmlformats.org/officeDocument/2006/relationships/image"/><Relationship Id="rId19" Target="../media/image114.svg" Type="http://schemas.openxmlformats.org/officeDocument/2006/relationships/image"/><Relationship Id="rId20" Target="../media/image115.png" Type="http://schemas.openxmlformats.org/officeDocument/2006/relationships/image"/><Relationship Id="rId21" Target="../media/image116.svg" Type="http://schemas.openxmlformats.org/officeDocument/2006/relationships/image"/><Relationship Id="rId22" Target="../media/image117.png" Type="http://schemas.openxmlformats.org/officeDocument/2006/relationships/image"/><Relationship Id="rId23" Target="../media/image118.svg" Type="http://schemas.openxmlformats.org/officeDocument/2006/relationships/image"/><Relationship Id="rId24" Target="../media/image119.png" Type="http://schemas.openxmlformats.org/officeDocument/2006/relationships/image"/><Relationship Id="rId25" Target="../media/image120.svg" Type="http://schemas.openxmlformats.org/officeDocument/2006/relationships/image"/><Relationship Id="rId26" Target="../media/image121.png" Type="http://schemas.openxmlformats.org/officeDocument/2006/relationships/image"/><Relationship Id="rId27" Target="../media/image122.svg" Type="http://schemas.openxmlformats.org/officeDocument/2006/relationships/image"/><Relationship Id="rId28" Target="../media/image123.png" Type="http://schemas.openxmlformats.org/officeDocument/2006/relationships/image"/><Relationship Id="rId29" Target="../media/image124.svg" Type="http://schemas.openxmlformats.org/officeDocument/2006/relationships/image"/><Relationship Id="rId30" Target="../media/image125.png" Type="http://schemas.openxmlformats.org/officeDocument/2006/relationships/image"/><Relationship Id="rId31" Target="../media/image126.svg" Type="http://schemas.openxmlformats.org/officeDocument/2006/relationships/image"/><Relationship Id="rId32" Target="../media/image127.png" Type="http://schemas.openxmlformats.org/officeDocument/2006/relationships/image"/><Relationship Id="rId33" Target="../media/image128.svg" Type="http://schemas.openxmlformats.org/officeDocument/2006/relationships/image"/><Relationship Id="rId34" Target="../media/image129.png" Type="http://schemas.openxmlformats.org/officeDocument/2006/relationships/image"/><Relationship Id="rId35" Target="../media/image130.svg" Type="http://schemas.openxmlformats.org/officeDocument/2006/relationships/image"/><Relationship Id="rId36" Target="../media/image131.png" Type="http://schemas.openxmlformats.org/officeDocument/2006/relationships/image"/><Relationship Id="rId37" Target="../media/image132.svg" Type="http://schemas.openxmlformats.org/officeDocument/2006/relationships/image"/><Relationship Id="rId38" Target="../media/image133.png" Type="http://schemas.openxmlformats.org/officeDocument/2006/relationships/image"/><Relationship Id="rId39" Target="../media/image134.svg" Type="http://schemas.openxmlformats.org/officeDocument/2006/relationships/image"/><Relationship Id="rId40" Target="../media/image135.png" Type="http://schemas.openxmlformats.org/officeDocument/2006/relationships/image"/><Relationship Id="rId41" Target="../media/image136.svg" Type="http://schemas.openxmlformats.org/officeDocument/2006/relationships/image"/><Relationship Id="rId124" Target="../slideLayouts/slideLayout1.xml" Type="http://schemas.openxmlformats.org/officeDocument/2006/relationships/slideLayout"/><Relationship Id="rId125" Target="../notesSlides/notesSlide11.xml" Type="http://schemas.openxmlformats.org/officeDocument/2006/relationships/notesSlide"/></Relationships>
</file>

<file path=ppt/slides/_rels/slide12.xml.rels><?xml version="1.0" encoding="UTF-8" standalone="yes"?><Relationships xmlns="http://schemas.openxmlformats.org/package/2006/relationships"><Relationship Id="rId1" Target="../media/image137.png" Type="http://schemas.openxmlformats.org/officeDocument/2006/relationships/image"/><Relationship Id="rId2" Target="../media/image138.svg" Type="http://schemas.openxmlformats.org/officeDocument/2006/relationships/image"/><Relationship Id="rId164" Target="http://https://jamboard.google.com/" TargetMode="External" Type="http://schemas.openxmlformats.org/officeDocument/2006/relationships/hyperlink"/><Relationship Id="rId165" Target="http://https://www.investopedia.com/ask/answers/020515/how-do-i-determine-my-companys-competitive-advantage.asp" TargetMode="External" Type="http://schemas.openxmlformats.org/officeDocument/2006/relationships/hyperlink"/><Relationship Id="rId5" Target="../media/image139.png" Type="http://schemas.openxmlformats.org/officeDocument/2006/relationships/image"/><Relationship Id="rId6" Target="../media/image140.svg" Type="http://schemas.openxmlformats.org/officeDocument/2006/relationships/image"/><Relationship Id="rId7" Target="../media/image141.png" Type="http://schemas.openxmlformats.org/officeDocument/2006/relationships/image"/><Relationship Id="rId8" Target="../media/image142.svg" Type="http://schemas.openxmlformats.org/officeDocument/2006/relationships/image"/><Relationship Id="rId9" Target="../media/image143.png" Type="http://schemas.openxmlformats.org/officeDocument/2006/relationships/image"/><Relationship Id="rId10" Target="../media/image144.svg" Type="http://schemas.openxmlformats.org/officeDocument/2006/relationships/image"/><Relationship Id="rId11" Target="../media/image145.png" Type="http://schemas.openxmlformats.org/officeDocument/2006/relationships/image"/><Relationship Id="rId12" Target="../media/image146.svg" Type="http://schemas.openxmlformats.org/officeDocument/2006/relationships/image"/><Relationship Id="rId13" Target="../media/image147.png" Type="http://schemas.openxmlformats.org/officeDocument/2006/relationships/image"/><Relationship Id="rId166" Target="../slideLayouts/slideLayout1.xml" Type="http://schemas.openxmlformats.org/officeDocument/2006/relationships/slideLayout"/><Relationship Id="rId167" Target="../notesSlides/notesSlide12.xml" Type="http://schemas.openxmlformats.org/officeDocument/2006/relationships/notesSlide"/></Relationships>
</file>

<file path=ppt/slides/_rels/slide13.xml.rels><?xml version="1.0" encoding="UTF-8" standalone="yes"?><Relationships xmlns="http://schemas.openxmlformats.org/package/2006/relationships"><Relationship Id="rId1" Target="../media/image148.png" Type="http://schemas.openxmlformats.org/officeDocument/2006/relationships/image"/><Relationship Id="rId2" Target="../media/image149.svg" Type="http://schemas.openxmlformats.org/officeDocument/2006/relationships/image"/><Relationship Id="rId177" Target="http://https://guides.library.utoronto.ca/ERW/consult" TargetMode="External" Type="http://schemas.openxmlformats.org/officeDocument/2006/relationships/hyperlink"/><Relationship Id="rId178" Target="http://https://guides.library.utoronto.ca/NVP/" TargetMode="External" Type="http://schemas.openxmlformats.org/officeDocument/2006/relationships/hyperlink"/><Relationship Id="rId179" Target="http://https://guides.library.utoronto.ca/NVP/" TargetMode="External" Type="http://schemas.openxmlformats.org/officeDocument/2006/relationships/hyperlink"/><Relationship Id="rId180" Target="http://https://guides.library.utoronto.ca/entrepreneurship" TargetMode="External" Type="http://schemas.openxmlformats.org/officeDocument/2006/relationships/hyperlink"/><Relationship Id="rId181" Target="http://https://guides.library.utoronto.ca/entrepreneurship" TargetMode="External" Type="http://schemas.openxmlformats.org/officeDocument/2006/relationships/hyperlink"/><Relationship Id="rId182" Target="http://https://h5pstudio.ecampusontario.ca/content/339" TargetMode="External" Type="http://schemas.openxmlformats.org/officeDocument/2006/relationships/hyperlink"/><Relationship Id="rId183" Target="http://https://h5pstudio.ecampusontario.ca/content/339" TargetMode="External" Type="http://schemas.openxmlformats.org/officeDocument/2006/relationships/hyperlink"/><Relationship Id="rId184" Target="../slideLayouts/slideLayout1.xml" Type="http://schemas.openxmlformats.org/officeDocument/2006/relationships/slideLayout"/><Relationship Id="rId185" Target="../notesSlides/notesSlide13.xml" Type="http://schemas.openxmlformats.org/officeDocument/2006/relationships/notesSlide"/></Relationships>
</file>

<file path=ppt/slides/_rels/slide2.xml.rels><?xml version="1.0" encoding="UTF-8" standalone="yes"?><Relationships xmlns="http://schemas.openxmlformats.org/package/2006/relationships"><Relationship Id="rId1" Target="../media/image7.pn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11" Target="http://https://www.investopedia.com/terms/s/sector-analysis.asp" TargetMode="External" Type="http://schemas.openxmlformats.org/officeDocument/2006/relationships/hyperlink"/><Relationship Id="rId5" Target="../media/image10.png" Type="http://schemas.openxmlformats.org/officeDocument/2006/relationships/image"/><Relationship Id="rId12" Target="../slideLayouts/slideLayout1.xml" Type="http://schemas.openxmlformats.org/officeDocument/2006/relationships/slideLayout"/><Relationship Id="rId13" Target="../notesSlides/notesSlide2.xml" Type="http://schemas.openxmlformats.org/officeDocument/2006/relationships/notesSlide"/></Relationships>
</file>

<file path=ppt/slides/_rels/slide3.xml.rels><?xml version="1.0" encoding="UTF-8" standalone="yes"?><Relationships xmlns="http://schemas.openxmlformats.org/package/2006/relationships"><Relationship Id="rId1" Target="../media/image11.png" Type="http://schemas.openxmlformats.org/officeDocument/2006/relationships/image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Relationship Id="rId22" Target="http://https://guides.library.utoronto.ca/entrepreneurship/open" TargetMode="External" Type="http://schemas.openxmlformats.org/officeDocument/2006/relationships/hyperlink"/><Relationship Id="rId23" Target="../slideLayouts/slideLayout1.xml" Type="http://schemas.openxmlformats.org/officeDocument/2006/relationships/slideLayout"/><Relationship Id="rId24" Target="../notesSlides/notesSlide3.xml" Type="http://schemas.openxmlformats.org/officeDocument/2006/relationships/notesSlide"/></Relationships>
</file>

<file path=ppt/slides/_rels/slide4.xml.rels><?xml version="1.0" encoding="UTF-8" standalone="yes"?><Relationships xmlns="http://schemas.openxmlformats.org/package/2006/relationships"><Relationship Id="rId1" Target="../media/image20.png" Type="http://schemas.openxmlformats.org/officeDocument/2006/relationships/image"/><Relationship Id="rId2" Target="../media/image21.svg" Type="http://schemas.openxmlformats.org/officeDocument/2006/relationships/image"/><Relationship Id="rId25" Target="http://https://www.naics.com/search/" TargetMode="External" Type="http://schemas.openxmlformats.org/officeDocument/2006/relationships/hyperlink"/><Relationship Id="rId26" Target="http://https://www.encore-encore.co/" TargetMode="External" Type="http://schemas.openxmlformats.org/officeDocument/2006/relationships/hyperlink"/><Relationship Id="rId27" Target="../slideLayouts/slideLayout1.xml" Type="http://schemas.openxmlformats.org/officeDocument/2006/relationships/slideLayout"/><Relationship Id="rId28" Target="../notesSlides/notesSlide4.xml" Type="http://schemas.openxmlformats.org/officeDocument/2006/relationships/notesSlide"/></Relationships>
</file>

<file path=ppt/slides/_rels/slide5.xml.rels><?xml version="1.0" encoding="UTF-8" standalone="yes"?><Relationships xmlns="http://schemas.openxmlformats.org/package/2006/relationships"><Relationship Id="rId1" Target="../media/image22.png" Type="http://schemas.openxmlformats.org/officeDocument/2006/relationships/image"/><Relationship Id="rId2" Target="../media/image23.sv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0.png" Type="http://schemas.openxmlformats.org/officeDocument/2006/relationships/image"/><Relationship Id="rId10" Target="../media/image31.svg" Type="http://schemas.openxmlformats.org/officeDocument/2006/relationships/image"/><Relationship Id="rId11" Target="../slideLayouts/slideLayout1.xml" Type="http://schemas.openxmlformats.org/officeDocument/2006/relationships/slideLayout"/><Relationship Id="rId12" Target="../notesSlides/notesSlide5.xml" Type="http://schemas.openxmlformats.org/officeDocument/2006/relationships/notesSlide"/></Relationships>
</file>

<file path=ppt/slides/_rels/slide6.xml.rels><?xml version="1.0" encoding="UTF-8" standalone="yes"?><Relationships xmlns="http://schemas.openxmlformats.org/package/2006/relationships"><Relationship Id="rId1" Target="../media/image32.png" Type="http://schemas.openxmlformats.org/officeDocument/2006/relationships/image"/><Relationship Id="rId2" Target="../media/image33.sv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45.png" Type="http://schemas.openxmlformats.org/officeDocument/2006/relationships/image"/><Relationship Id="rId15" Target="../media/image46.svg" Type="http://schemas.openxmlformats.org/officeDocument/2006/relationships/image"/><Relationship Id="rId16" Target="../media/image47.png" Type="http://schemas.openxmlformats.org/officeDocument/2006/relationships/image"/><Relationship Id="rId17" Target="../media/image48.svg" Type="http://schemas.openxmlformats.org/officeDocument/2006/relationships/image"/><Relationship Id="rId18" Target="../media/image49.png" Type="http://schemas.openxmlformats.org/officeDocument/2006/relationships/image"/><Relationship Id="rId19" Target="../media/image50.svg" Type="http://schemas.openxmlformats.org/officeDocument/2006/relationships/image"/><Relationship Id="rId20" Target="../media/image51.png" Type="http://schemas.openxmlformats.org/officeDocument/2006/relationships/image"/><Relationship Id="rId21" Target="../media/image52.svg" Type="http://schemas.openxmlformats.org/officeDocument/2006/relationships/image"/><Relationship Id="rId22" Target="../media/image53.png" Type="http://schemas.openxmlformats.org/officeDocument/2006/relationships/image"/><Relationship Id="rId23" Target="../media/image54.svg" Type="http://schemas.openxmlformats.org/officeDocument/2006/relationships/image"/><Relationship Id="rId24" Target="../media/image55.png" Type="http://schemas.openxmlformats.org/officeDocument/2006/relationships/image"/><Relationship Id="rId25" Target="../media/image56.svg" Type="http://schemas.openxmlformats.org/officeDocument/2006/relationships/image"/><Relationship Id="rId26" Target="../media/image57.png" Type="http://schemas.openxmlformats.org/officeDocument/2006/relationships/image"/><Relationship Id="rId27" Target="../media/image58.svg" Type="http://schemas.openxmlformats.org/officeDocument/2006/relationships/image"/><Relationship Id="rId28" Target="../media/image59.png" Type="http://schemas.openxmlformats.org/officeDocument/2006/relationships/image"/><Relationship Id="rId29" Target="../media/image60.png" Type="http://schemas.openxmlformats.org/officeDocument/2006/relationships/image"/><Relationship Id="rId30" Target="../media/image61.svg" Type="http://schemas.openxmlformats.org/officeDocument/2006/relationships/image"/><Relationship Id="rId31" Target="../slideLayouts/slideLayout1.xml" Type="http://schemas.openxmlformats.org/officeDocument/2006/relationships/slideLayout"/><Relationship Id="rId32" Target="../notesSlides/notesSlide6.xml" Type="http://schemas.openxmlformats.org/officeDocument/2006/relationships/notesSlide"/></Relationships>
</file>

<file path=ppt/slides/_rels/slide7.xml.rels><?xml version="1.0" encoding="UTF-8" standalone="yes"?><Relationships xmlns="http://schemas.openxmlformats.org/package/2006/relationships"><Relationship Id="rId1" Target="../media/image62.png" Type="http://schemas.openxmlformats.org/officeDocument/2006/relationships/image"/><Relationship Id="rId2" Target="../media/image63.sv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Relationship Id="rId7" Target="../media/image68.png" Type="http://schemas.openxmlformats.org/officeDocument/2006/relationships/image"/><Relationship Id="rId8" Target="../media/image69.svg" Type="http://schemas.openxmlformats.org/officeDocument/2006/relationships/image"/><Relationship Id="rId9" Target="../media/image70.png" Type="http://schemas.openxmlformats.org/officeDocument/2006/relationships/image"/><Relationship Id="rId10" Target="../media/image71.svg" Type="http://schemas.openxmlformats.org/officeDocument/2006/relationships/image"/><Relationship Id="rId11" Target="../media/image72.png" Type="http://schemas.openxmlformats.org/officeDocument/2006/relationships/image"/><Relationship Id="rId12" Target="../media/image73.svg" Type="http://schemas.openxmlformats.org/officeDocument/2006/relationships/image"/><Relationship Id="rId13" Target="../media/image74.png" Type="http://schemas.openxmlformats.org/officeDocument/2006/relationships/image"/><Relationship Id="rId14" Target="../media/image75.svg" Type="http://schemas.openxmlformats.org/officeDocument/2006/relationships/image"/><Relationship Id="rId15" Target="../media/image76.png" Type="http://schemas.openxmlformats.org/officeDocument/2006/relationships/image"/><Relationship Id="rId16" Target="../media/image77.svg" Type="http://schemas.openxmlformats.org/officeDocument/2006/relationships/image"/><Relationship Id="rId17" Target="../media/image78.png" Type="http://schemas.openxmlformats.org/officeDocument/2006/relationships/image"/><Relationship Id="rId18" Target="../media/image79.svg" Type="http://schemas.openxmlformats.org/officeDocument/2006/relationships/image"/><Relationship Id="rId85" Target="http://https://jamboard.google.com/d/1QzuhwiDwjUWlIY1w4XGwPA-hFNt5qXGZn4t7R89GSmE/edit?usp=sharing " TargetMode="External" Type="http://schemas.openxmlformats.org/officeDocument/2006/relationships/hyperlink"/><Relationship Id="rId86" Target="../slideLayouts/slideLayout1.xml" Type="http://schemas.openxmlformats.org/officeDocument/2006/relationships/slideLayout"/><Relationship Id="rId87" Target="../notesSlides/notesSlide7.xml" Type="http://schemas.openxmlformats.org/officeDocument/2006/relationships/notesSlide"/></Relationships>
</file>

<file path=ppt/slides/_rels/slide8.xml.rels><?xml version="1.0" encoding="UTF-8" standalone="yes"?><Relationships xmlns="http://schemas.openxmlformats.org/package/2006/relationships"><Relationship Id="rId1" Target="../media/image80.png" Type="http://schemas.openxmlformats.org/officeDocument/2006/relationships/image"/><Relationship Id="rId2" Target="../media/image81.svg" Type="http://schemas.openxmlformats.org/officeDocument/2006/relationships/image"/><Relationship Id="rId88" Target="http://https://jamboard.google.com/" TargetMode="External" Type="http://schemas.openxmlformats.org/officeDocument/2006/relationships/hyperlink"/><Relationship Id="rId89" Target="http://https://en.linoit.com/" TargetMode="External" Type="http://schemas.openxmlformats.org/officeDocument/2006/relationships/hyperlink"/><Relationship Id="rId90" Target="http://https://padlet.com/" TargetMode="External" Type="http://schemas.openxmlformats.org/officeDocument/2006/relationships/hyperlink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93" Target="http://https://jamboard.google.com/d/1QzuhwiDwjUWlIY1w4XGwPA-hFNt5qXGZn4t7R89GSmE/edit?usp=sharing" TargetMode="External" Type="http://schemas.openxmlformats.org/officeDocument/2006/relationships/hyperlink"/><Relationship Id="rId9" Target="../media/image84.png" Type="http://schemas.openxmlformats.org/officeDocument/2006/relationships/image"/><Relationship Id="rId10" Target="../media/image85.svg" Type="http://schemas.openxmlformats.org/officeDocument/2006/relationships/image"/><Relationship Id="rId96" Target="http://www.ic.gc.ca/eic/site/ic-ic.nsf/eng/Home" TargetMode="External" Type="http://schemas.openxmlformats.org/officeDocument/2006/relationships/hyperlink"/><Relationship Id="rId12" Target="../media/image86.png" Type="http://schemas.openxmlformats.org/officeDocument/2006/relationships/image"/><Relationship Id="rId13" Target="../media/image87.svg" Type="http://schemas.openxmlformats.org/officeDocument/2006/relationships/image"/><Relationship Id="rId14" Target="../media/image88.png" Type="http://schemas.openxmlformats.org/officeDocument/2006/relationships/image"/><Relationship Id="rId15" Target="../media/image89.svg" Type="http://schemas.openxmlformats.org/officeDocument/2006/relationships/image"/><Relationship Id="rId16" Target="../media/image90.png" Type="http://schemas.openxmlformats.org/officeDocument/2006/relationships/image"/><Relationship Id="rId97" Target="../slideLayouts/slideLayout1.xml" Type="http://schemas.openxmlformats.org/officeDocument/2006/relationships/slideLayout"/><Relationship Id="rId98" Target="../notesSlides/notesSlide8.xml" Type="http://schemas.openxmlformats.org/officeDocument/2006/relationships/notesSlide"/></Relationships>
</file>

<file path=ppt/slides/_rels/slide9.xml.rels><?xml version="1.0" encoding="UTF-8" standalone="yes"?><Relationships xmlns="http://schemas.openxmlformats.org/package/2006/relationships"><Relationship Id="rId1" Target="../media/image91.png" Type="http://schemas.openxmlformats.org/officeDocument/2006/relationships/image"/><Relationship Id="rId2" Target="../media/image92.svg" Type="http://schemas.openxmlformats.org/officeDocument/2006/relationships/image"/><Relationship Id="rId104" Target="http://https://www.canada.ca/en/services/business/research.html" TargetMode="External" Type="http://schemas.openxmlformats.org/officeDocument/2006/relationships/hyperlink"/><Relationship Id="rId105" Target="http://https://www.ic.gc.ca/app/scr/app/cis/search-recherche?lang=eng" TargetMode="External" Type="http://schemas.openxmlformats.org/officeDocument/2006/relationships/hyperlink"/><Relationship Id="rId106" Target="http://https://www.bea.gov/data/economic-accounts/industry" TargetMode="External" Type="http://schemas.openxmlformats.org/officeDocument/2006/relationships/hyperlink"/><Relationship Id="rId107" Target="http://https://ec.europa.eu/growth/sectors_en" TargetMode="External" Type="http://schemas.openxmlformats.org/officeDocument/2006/relationships/hyperlink"/><Relationship Id="rId108" Target="http://https://globaledge.msu.edu/global-insights/by/country#C" TargetMode="External" Type="http://schemas.openxmlformats.org/officeDocument/2006/relationships/hyperlink"/><Relationship Id="rId109" Target="../slideLayouts/slideLayout1.xml" Type="http://schemas.openxmlformats.org/officeDocument/2006/relationships/slideLayout"/><Relationship Id="rId110" Target="../notesSlides/notesSlide9.xml" Type="http://schemas.openxmlformats.org/officeDocument/2006/relationships/notesSlid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14271" cy="6856286"/>
          </a:xfrm>
          <a:prstGeom prst="rect">
            <a:avLst/>
          </a:prstGeom>
        </p:spPr>
      </p:pic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3"/>
          <a:srcRect l="31481" r="31481" t="0" b="0"/>
          <a:stretch/>
        </p:blipFill>
        <p:spPr>
          <a:xfrm>
            <a:off x="8379905" y="0"/>
            <a:ext cx="3809047" cy="6856286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95176" y="2107326"/>
            <a:ext cx="7884728" cy="253439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7169"/>
              </a:lnSpc>
              <a:spcAft>
                <a:spcPts val="600"/>
              </a:spcAft>
              <a:buNone/>
            </a:pPr>
            <a:r>
              <a:rPr lang="en-US" sz="68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Identifying &amp;</a:t>
            </a:r>
            <a:br>
              <a:rPr lang="en-US" sz="68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68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Finding Industry</a:t>
            </a:r>
            <a:br>
              <a:rPr lang="en-US" sz="68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68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Research</a:t>
            </a:r>
            <a:endParaRPr lang="en-US" dirty="0"/>
          </a:p>
        </p:txBody>
      </p:sp>
      <p:pic>
        <p:nvPicPr>
          <p:cNvPr id="5" name="Object 4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664" y="1288529"/>
            <a:ext cx="5751662" cy="49517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268193" y="1422836"/>
            <a:ext cx="6206337" cy="19283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330"/>
              </a:lnSpc>
              <a:spcAft>
                <a:spcPts val="600"/>
              </a:spcAft>
              <a:buNone/>
            </a:pPr>
            <a:r>
              <a:rPr lang="en-US" sz="1700" spc="220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ENTREPRENEURSHIP RESEARCH 101: PART 2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95612" y="6209634"/>
            <a:ext cx="7102410" cy="58251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760"/>
              </a:lnSpc>
              <a:spcAft>
                <a:spcPts val="600"/>
              </a:spcAft>
              <a:buNone/>
            </a:pPr>
            <a:r>
              <a:rPr lang="en-US" sz="1100" spc="3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© 2021 Sarah Shujah, Mariana Jardim, Carey Toane, Bill McConkey, and Al Hearn. This work is</a:t>
            </a:r>
            <a:br>
              <a:rPr lang="en-US" sz="1100" spc="3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100" spc="3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licensed under a </a:t>
            </a:r>
            <a:r>
              <a:rPr lang="en-US" sz="1100" u="sng" spc="3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6" invalidUrl="" action="" tgtFrame="" tooltip="" history="1" highlightClick="0" endSnd="0"/>
              </a:rPr>
              <a:t>Creative Commons Attribution-NonCommercial-ShareAlike 4.0 International</a:t>
            </a:r>
            <a:br>
              <a:rPr lang="en-US" sz="1100" u="sng" spc="3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6" invalidUrl="" action="" tgtFrame="" tooltip="" history="1" highlightClick="0" endSnd="0"/>
              </a:rPr>
            </a:br>
            <a:r>
              <a:rPr lang="en-US" sz="1100" u="sng" spc="3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6" invalidUrl="" action="" tgtFrame="" tooltip="" history="1" highlightClick="0" endSnd="0"/>
              </a:rPr>
              <a:t>License</a:t>
            </a:r>
            <a:r>
              <a:rPr lang="en-US" sz="1100" spc="3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pic>
        <p:nvPicPr>
          <p:cNvPr id="8" name="Object 7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7189281" y="6363209"/>
            <a:ext cx="952262" cy="3331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797988" cy="6865808"/>
          </a:xfrm>
          <a:prstGeom prst="rect">
            <a:avLst/>
          </a:prstGeom>
          <a:solidFill>
            <a:srgbClr val="f9f9f8"/>
          </a:solidFill>
        </p:spPr>
      </p:sp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97175" y="1492224"/>
            <a:ext cx="599925" cy="76181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20871" y="2563558"/>
            <a:ext cx="2556247" cy="1888394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3903"/>
              </a:lnSpc>
              <a:spcAft>
                <a:spcPts val="600"/>
              </a:spcAft>
              <a:buNone/>
            </a:pPr>
            <a: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Industry</a:t>
            </a:r>
            <a:b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Profiles</a:t>
            </a:r>
            <a:b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and</a:t>
            </a:r>
            <a:b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Reports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-88869" y="4701623"/>
            <a:ext cx="2975725" cy="76716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Freely available reports</a:t>
            </a:r>
            <a:b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consulting firms in</a:t>
            </a:r>
            <a:b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Canada &amp; U.S.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3698495" y="2522274"/>
            <a:ext cx="119978" cy="119985"/>
          </a:xfrm>
          <a:prstGeom prst="ellipse">
            <a:avLst/>
          </a:prstGeom>
          <a:solidFill>
            <a:srgbClr val="bad6cd"/>
          </a:solidFill>
        </p:spPr>
      </p:sp>
      <p:sp>
        <p:nvSpPr>
          <p:cNvPr id="7" name="Object 6"/>
          <p:cNvSpPr/>
          <p:nvPr/>
        </p:nvSpPr>
        <p:spPr>
          <a:xfrm>
            <a:off x="3947247" y="2478559"/>
            <a:ext cx="3684301" cy="17140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026"/>
              </a:lnSpc>
              <a:spcAft>
                <a:spcPts val="600"/>
              </a:spcAft>
              <a:buNone/>
            </a:pPr>
            <a:r>
              <a:rPr lang="en-US" b="1" sz="1500" u="sng" spc="192" kern="0" dirty="0" smtClean="0">
                <a:solidFill>
                  <a:srgbClr val="bad6cd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11" invalidUrl="" action="" tgtFrame="" tooltip="" history="1" highlightClick="0" endSnd="0"/>
              </a:rPr>
              <a:t>BIZSTATS</a:t>
            </a:r>
            <a:r>
              <a:rPr lang="en-US" b="1" sz="1500" spc="192" kern="0" dirty="0" smtClean="0">
                <a:solidFill>
                  <a:srgbClr val="bad6cd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3698495" y="3086191"/>
            <a:ext cx="119978" cy="119985"/>
          </a:xfrm>
          <a:prstGeom prst="ellipse">
            <a:avLst/>
          </a:prstGeom>
          <a:solidFill>
            <a:srgbClr val="bad6cd"/>
          </a:solidFill>
        </p:spPr>
      </p:sp>
      <p:sp>
        <p:nvSpPr>
          <p:cNvPr id="9" name="Object 8"/>
          <p:cNvSpPr/>
          <p:nvPr/>
        </p:nvSpPr>
        <p:spPr>
          <a:xfrm>
            <a:off x="3947247" y="3042477"/>
            <a:ext cx="3684301" cy="17140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026"/>
              </a:lnSpc>
              <a:spcAft>
                <a:spcPts val="600"/>
              </a:spcAft>
              <a:buNone/>
            </a:pPr>
            <a:r>
              <a:rPr lang="en-US" sz="1500" u="sng" spc="19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12" invalidUrl="" action="" tgtFrame="" tooltip="" history="1" highlightClick="0" endSnd="0"/>
              </a:rPr>
              <a:t>ACCENTURE 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3698495" y="3650109"/>
            <a:ext cx="119978" cy="119985"/>
          </a:xfrm>
          <a:prstGeom prst="ellipse">
            <a:avLst/>
          </a:prstGeom>
          <a:solidFill>
            <a:srgbClr val="bad6cd"/>
          </a:solidFill>
        </p:spPr>
      </p:sp>
      <p:sp>
        <p:nvSpPr>
          <p:cNvPr id="11" name="Object 10"/>
          <p:cNvSpPr/>
          <p:nvPr/>
        </p:nvSpPr>
        <p:spPr>
          <a:xfrm>
            <a:off x="3947247" y="3606394"/>
            <a:ext cx="3684301" cy="17140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026"/>
              </a:lnSpc>
              <a:spcAft>
                <a:spcPts val="600"/>
              </a:spcAft>
              <a:buNone/>
            </a:pPr>
            <a:r>
              <a:rPr lang="en-US" sz="1500" u="sng" spc="19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13" invalidUrl="" action="" tgtFrame="" tooltip="" history="1" highlightClick="0" endSnd="0"/>
              </a:rPr>
              <a:t>DELOITTE 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3698495" y="4214027"/>
            <a:ext cx="119978" cy="119984"/>
          </a:xfrm>
          <a:prstGeom prst="ellipse">
            <a:avLst/>
          </a:prstGeom>
          <a:solidFill>
            <a:srgbClr val="bad6cd"/>
          </a:solidFill>
        </p:spPr>
      </p:sp>
      <p:sp>
        <p:nvSpPr>
          <p:cNvPr id="13" name="Object 12"/>
          <p:cNvSpPr/>
          <p:nvPr/>
        </p:nvSpPr>
        <p:spPr>
          <a:xfrm>
            <a:off x="3947247" y="4170312"/>
            <a:ext cx="3684301" cy="17140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026"/>
              </a:lnSpc>
              <a:spcAft>
                <a:spcPts val="600"/>
              </a:spcAft>
              <a:buNone/>
            </a:pPr>
            <a:r>
              <a:rPr lang="en-US" sz="1500" u="sng" spc="19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14" invalidUrl="" action="" tgtFrame="" tooltip="" history="1" highlightClick="0" endSnd="0"/>
              </a:rPr>
              <a:t>ERNST &amp; YOUNG (EY) </a:t>
            </a:r>
            <a:r>
              <a:rPr lang="en-US" sz="1500" spc="19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631335" y="2522274"/>
            <a:ext cx="119994" cy="119985"/>
          </a:xfrm>
          <a:prstGeom prst="ellipse">
            <a:avLst/>
          </a:prstGeom>
          <a:solidFill>
            <a:srgbClr val="bad6cd"/>
          </a:solidFill>
        </p:spPr>
      </p:sp>
      <p:sp>
        <p:nvSpPr>
          <p:cNvPr id="15" name="Object 14"/>
          <p:cNvSpPr/>
          <p:nvPr/>
        </p:nvSpPr>
        <p:spPr>
          <a:xfrm>
            <a:off x="7880088" y="2478559"/>
            <a:ext cx="3684301" cy="17140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026"/>
              </a:lnSpc>
              <a:spcAft>
                <a:spcPts val="600"/>
              </a:spcAft>
              <a:buNone/>
            </a:pPr>
            <a:r>
              <a:rPr lang="en-US" sz="1500" u="sng" spc="19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15" invalidUrl="" action="" tgtFrame="" tooltip="" history="1" highlightClick="0" endSnd="0"/>
              </a:rPr>
              <a:t>KPMG CANADA  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7631335" y="3086191"/>
            <a:ext cx="119994" cy="119985"/>
          </a:xfrm>
          <a:prstGeom prst="ellipse">
            <a:avLst/>
          </a:prstGeom>
          <a:solidFill>
            <a:srgbClr val="bad6cd"/>
          </a:solidFill>
        </p:spPr>
      </p:sp>
      <p:sp>
        <p:nvSpPr>
          <p:cNvPr id="17" name="Object 16"/>
          <p:cNvSpPr/>
          <p:nvPr/>
        </p:nvSpPr>
        <p:spPr>
          <a:xfrm>
            <a:off x="7880088" y="3042477"/>
            <a:ext cx="3684301" cy="17140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026"/>
              </a:lnSpc>
              <a:spcAft>
                <a:spcPts val="600"/>
              </a:spcAft>
              <a:buNone/>
            </a:pPr>
            <a:r>
              <a:rPr lang="en-US" sz="1500" u="sng" spc="19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16" invalidUrl="" action="" tgtFrame="" tooltip="" history="1" highlightClick="0" endSnd="0"/>
              </a:rPr>
              <a:t>MCKINLEY &amp; CO. 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7631335" y="3650109"/>
            <a:ext cx="119994" cy="119985"/>
          </a:xfrm>
          <a:prstGeom prst="ellipse">
            <a:avLst/>
          </a:prstGeom>
          <a:solidFill>
            <a:srgbClr val="bad6cd"/>
          </a:solidFill>
        </p:spPr>
      </p:sp>
      <p:sp>
        <p:nvSpPr>
          <p:cNvPr id="19" name="Object 18"/>
          <p:cNvSpPr/>
          <p:nvPr/>
        </p:nvSpPr>
        <p:spPr>
          <a:xfrm>
            <a:off x="7880088" y="3606394"/>
            <a:ext cx="3684301" cy="42866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026"/>
              </a:lnSpc>
              <a:spcAft>
                <a:spcPts val="600"/>
              </a:spcAft>
              <a:buNone/>
            </a:pPr>
            <a:r>
              <a:rPr lang="en-US" sz="1500" u="sng" spc="19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17" invalidUrl="" action="" tgtFrame="" tooltip="" history="1" highlightClick="0" endSnd="0"/>
              </a:rPr>
              <a:t>PRICEWATERHOUSECOOPERS</a:t>
            </a:r>
            <a:br>
              <a:rPr lang="en-US" sz="1500" u="sng" spc="19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17" invalidUrl="" action="" tgtFrame="" tooltip="" history="1" highlightClick="0" endSnd="0"/>
              </a:rPr>
            </a:br>
            <a:r>
              <a:rPr lang="en-US" sz="1500" u="sng" spc="19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17" invalidUrl="" action="" tgtFrame="" tooltip="" history="1" highlightClick="0" endSnd="0"/>
              </a:rPr>
              <a:t>(PWC) CANADA</a:t>
            </a:r>
            <a:r>
              <a:rPr lang="en-US" sz="1500" spc="19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en-US" dirty="0"/>
          </a:p>
        </p:txBody>
      </p:sp>
      <p:pic>
        <p:nvPicPr>
          <p:cNvPr id="20" name="Object 19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17259" y="5222412"/>
            <a:ext cx="7408597" cy="418995"/>
          </a:xfrm>
          <a:prstGeom prst="rect">
            <a:avLst/>
          </a:prstGeom>
        </p:spPr>
      </p:pic>
      <p:sp>
        <p:nvSpPr>
          <p:cNvPr id="21" name="Object 20"/>
          <p:cNvSpPr/>
          <p:nvPr/>
        </p:nvSpPr>
        <p:spPr>
          <a:xfrm>
            <a:off x="3760215" y="5329717"/>
            <a:ext cx="7505199" cy="164265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Find more open resources at the </a:t>
            </a:r>
            <a:r>
              <a:rPr lang="en-US" b="1" sz="1400" u="sng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20" invalidUrl="" action="" tgtFrame="" tooltip="" history="1" highlightClick="0" endSnd="0"/>
              </a:rPr>
              <a:t>U of T Entrepreneurship Library Guide</a:t>
            </a: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8560413" y="476131"/>
            <a:ext cx="3161931" cy="5913546"/>
          </a:xfrm>
          <a:prstGeom prst="rect">
            <a:avLst/>
          </a:prstGeom>
          <a:solidFill>
            <a:srgbClr val="a61e51"/>
          </a:solidFill>
        </p:spPr>
      </p:sp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97169" y="816802"/>
            <a:ext cx="199975" cy="39995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8848036" y="1489218"/>
            <a:ext cx="2826637" cy="666825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867"/>
              </a:lnSpc>
              <a:spcAft>
                <a:spcPts val="600"/>
              </a:spcAft>
              <a:buNone/>
            </a:pPr>
            <a:r>
              <a:rPr lang="en-US" b="1" sz="27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PROFIT: Does it</a:t>
            </a:r>
            <a:br>
              <a:rPr lang="en-US" b="1" sz="27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b="1" sz="27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pass the test?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8848036" y="2407202"/>
            <a:ext cx="2967590" cy="85775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 you strive to create a</a:t>
            </a:r>
            <a:b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sustainable competitive advantage,</a:t>
            </a:r>
            <a:r>
              <a:rPr lang="en-US" b="1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br>
              <a:rPr lang="en-US" b="1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b="1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some </a:t>
            </a:r>
            <a: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 the PROFIT will need to</a:t>
            </a:r>
            <a:b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meet the following test: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8848036" y="3516111"/>
            <a:ext cx="1046592" cy="14283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Valuable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8848036" y="3910110"/>
            <a:ext cx="750442" cy="14283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Rare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8848036" y="4304108"/>
            <a:ext cx="1362755" cy="14283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Hard to Copy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8848036" y="4698106"/>
            <a:ext cx="1693681" cy="14283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Hard to Substitute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8848036" y="5092105"/>
            <a:ext cx="2855955" cy="61253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Tip: Go back to your reflection on </a:t>
            </a:r>
            <a:b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 &amp; C in the </a:t>
            </a:r>
            <a:r>
              <a:rPr lang="en-US" sz="1200" u="sng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23" invalidUrl="" action="" tgtFrame="" tooltip="" history="1" highlightClick="0" endSnd="0"/>
              </a:rPr>
              <a:t>Self-Assessment: Are</a:t>
            </a:r>
            <a:br>
              <a:rPr lang="en-US" sz="1200" u="sng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23" invalidUrl="" action="" tgtFrame="" tooltip="" history="1" highlightClick="0" endSnd="0"/>
              </a:rPr>
            </a:br>
            <a:r>
              <a:rPr lang="en-US" sz="1200" u="sng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23" invalidUrl="" action="" tgtFrame="" tooltip="" history="1" highlightClick="0" endSnd="0"/>
              </a:rPr>
              <a:t>you an Entrepreneur?</a:t>
            </a:r>
            <a: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module.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8848036" y="5955803"/>
            <a:ext cx="423194" cy="14283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/>
            </a:r>
            <a:endParaRPr lang="en-US" dirty="0"/>
          </a:p>
        </p:txBody>
      </p:sp>
      <p:pic>
        <p:nvPicPr>
          <p:cNvPr id="12" name="Object 11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7152" y="3418620"/>
            <a:ext cx="580880" cy="19045"/>
          </a:xfrm>
          <a:prstGeom prst="rect">
            <a:avLst/>
          </a:prstGeom>
        </p:spPr>
      </p:pic>
      <p:pic>
        <p:nvPicPr>
          <p:cNvPr id="13" name="Object 12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4309" y="3390052"/>
            <a:ext cx="95226" cy="76181"/>
          </a:xfrm>
          <a:prstGeom prst="rect">
            <a:avLst/>
          </a:prstGeom>
        </p:spPr>
      </p:pic>
      <p:pic>
        <p:nvPicPr>
          <p:cNvPr id="14" name="Object 13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20125" y="1737688"/>
            <a:ext cx="438040" cy="1018920"/>
          </a:xfrm>
          <a:prstGeom prst="rect">
            <a:avLst/>
          </a:prstGeom>
        </p:spPr>
      </p:pic>
      <p:pic>
        <p:nvPicPr>
          <p:cNvPr id="15" name="Object 14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11302" y="2736134"/>
            <a:ext cx="76181" cy="104749"/>
          </a:xfrm>
          <a:prstGeom prst="rect">
            <a:avLst/>
          </a:prstGeom>
        </p:spPr>
      </p:pic>
      <p:pic>
        <p:nvPicPr>
          <p:cNvPr id="16" name="Object 15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99623" y="1737688"/>
            <a:ext cx="438040" cy="1018920"/>
          </a:xfrm>
          <a:prstGeom prst="rect">
            <a:avLst/>
          </a:prstGeom>
        </p:spPr>
      </p:pic>
      <p:pic>
        <p:nvPicPr>
          <p:cNvPr id="17" name="Object 16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72673" y="2736134"/>
            <a:ext cx="76181" cy="104749"/>
          </a:xfrm>
          <a:prstGeom prst="rect">
            <a:avLst/>
          </a:prstGeom>
        </p:spPr>
      </p:pic>
      <p:pic>
        <p:nvPicPr>
          <p:cNvPr id="18" name="Object 17" descr="preencoded.png">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51749" y="3418620"/>
            <a:ext cx="580880" cy="19045"/>
          </a:xfrm>
          <a:prstGeom prst="rect">
            <a:avLst/>
          </a:prstGeom>
        </p:spPr>
      </p:pic>
      <p:pic>
        <p:nvPicPr>
          <p:cNvPr id="19" name="Object 18" descr="preencoded.png">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966039" y="3390052"/>
            <a:ext cx="95226" cy="76181"/>
          </a:xfrm>
          <a:prstGeom prst="rect">
            <a:avLst/>
          </a:prstGeom>
        </p:spPr>
      </p:pic>
      <p:pic>
        <p:nvPicPr>
          <p:cNvPr id="20" name="Object 19" descr="preencoded.png">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20125" y="4095964"/>
            <a:ext cx="438040" cy="1018920"/>
          </a:xfrm>
          <a:prstGeom prst="rect">
            <a:avLst/>
          </a:prstGeom>
        </p:spPr>
      </p:pic>
      <p:pic>
        <p:nvPicPr>
          <p:cNvPr id="21" name="Object 20" descr="preencoded.png">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11302" y="4017593"/>
            <a:ext cx="76181" cy="104749"/>
          </a:xfrm>
          <a:prstGeom prst="rect">
            <a:avLst/>
          </a:prstGeom>
        </p:spPr>
      </p:pic>
      <p:pic>
        <p:nvPicPr>
          <p:cNvPr id="22" name="Object 21" descr="preencoded.png">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599623" y="4095964"/>
            <a:ext cx="438040" cy="1018920"/>
          </a:xfrm>
          <a:prstGeom prst="rect">
            <a:avLst/>
          </a:prstGeom>
        </p:spPr>
      </p:pic>
      <p:pic>
        <p:nvPicPr>
          <p:cNvPr id="23" name="Object 22" descr="preencoded.png">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572673" y="4017593"/>
            <a:ext cx="76181" cy="104749"/>
          </a:xfrm>
          <a:prstGeom prst="rect">
            <a:avLst/>
          </a:prstGeom>
        </p:spPr>
      </p:pic>
      <p:sp>
        <p:nvSpPr>
          <p:cNvPr id="24" name="Object 23"/>
          <p:cNvSpPr/>
          <p:nvPr/>
        </p:nvSpPr>
        <p:spPr>
          <a:xfrm>
            <a:off x="1725277" y="1237071"/>
            <a:ext cx="1278494" cy="14998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spc="163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PHYSICAL</a:t>
            </a:r>
            <a:endParaRPr lang="en-US" dirty="0"/>
          </a:p>
        </p:txBody>
      </p:sp>
      <p:sp>
        <p:nvSpPr>
          <p:cNvPr id="25" name="Object 24"/>
          <p:cNvSpPr/>
          <p:nvPr/>
        </p:nvSpPr>
        <p:spPr>
          <a:xfrm>
            <a:off x="3098998" y="972409"/>
            <a:ext cx="714196" cy="714196"/>
          </a:xfrm>
          <a:prstGeom prst="ellipse">
            <a:avLst/>
          </a:prstGeom>
          <a:solidFill>
            <a:srgbClr val="a61e51">
              <a:alpha val="30000"/>
            </a:srgbClr>
          </a:solidFill>
        </p:spPr>
      </p:sp>
      <p:pic>
        <p:nvPicPr>
          <p:cNvPr id="26" name="Object 25" descr="preencoded.png">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277419" y="1164405"/>
            <a:ext cx="361860" cy="333292"/>
          </a:xfrm>
          <a:prstGeom prst="rect">
            <a:avLst/>
          </a:prstGeom>
        </p:spPr>
      </p:pic>
      <p:sp>
        <p:nvSpPr>
          <p:cNvPr id="27" name="Object 26"/>
          <p:cNvSpPr/>
          <p:nvPr/>
        </p:nvSpPr>
        <p:spPr>
          <a:xfrm>
            <a:off x="5651867" y="1237071"/>
            <a:ext cx="1816081" cy="14998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spc="163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REPUTATIONAL</a:t>
            </a:r>
            <a:endParaRPr lang="en-US" dirty="0"/>
          </a:p>
        </p:txBody>
      </p:sp>
      <p:sp>
        <p:nvSpPr>
          <p:cNvPr id="28" name="Object 27"/>
          <p:cNvSpPr/>
          <p:nvPr/>
        </p:nvSpPr>
        <p:spPr>
          <a:xfrm>
            <a:off x="4842445" y="972409"/>
            <a:ext cx="714196" cy="714196"/>
          </a:xfrm>
          <a:prstGeom prst="ellipse">
            <a:avLst/>
          </a:prstGeom>
          <a:solidFill>
            <a:srgbClr val="a61e51">
              <a:alpha val="30000"/>
            </a:srgbClr>
          </a:solidFill>
        </p:spPr>
      </p:sp>
      <p:pic>
        <p:nvPicPr>
          <p:cNvPr id="29" name="Object 28" descr="preencoded.png">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2294" y="1150898"/>
            <a:ext cx="314246" cy="361860"/>
          </a:xfrm>
          <a:prstGeom prst="rect">
            <a:avLst/>
          </a:prstGeom>
        </p:spPr>
      </p:pic>
      <p:sp>
        <p:nvSpPr>
          <p:cNvPr id="30" name="Object 29"/>
          <p:cNvSpPr/>
          <p:nvPr/>
        </p:nvSpPr>
        <p:spPr>
          <a:xfrm>
            <a:off x="6523591" y="3335706"/>
            <a:ext cx="2036822" cy="14998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spc="163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ORGANIZATIONAL</a:t>
            </a:r>
            <a:endParaRPr lang="en-US" dirty="0"/>
          </a:p>
        </p:txBody>
      </p:sp>
      <p:sp>
        <p:nvSpPr>
          <p:cNvPr id="31" name="Object 30"/>
          <p:cNvSpPr/>
          <p:nvPr/>
        </p:nvSpPr>
        <p:spPr>
          <a:xfrm>
            <a:off x="5714168" y="3071045"/>
            <a:ext cx="714196" cy="714196"/>
          </a:xfrm>
          <a:prstGeom prst="ellipse">
            <a:avLst/>
          </a:prstGeom>
          <a:solidFill>
            <a:srgbClr val="a61e51">
              <a:alpha val="30000"/>
            </a:srgbClr>
          </a:solidFill>
        </p:spPr>
      </p:sp>
      <p:pic>
        <p:nvPicPr>
          <p:cNvPr id="32" name="Object 31" descr="preencoded.png">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892719" y="3278313"/>
            <a:ext cx="361860" cy="295201"/>
          </a:xfrm>
          <a:prstGeom prst="rect">
            <a:avLst/>
          </a:prstGeom>
        </p:spPr>
      </p:pic>
      <p:sp>
        <p:nvSpPr>
          <p:cNvPr id="33" name="Object 32"/>
          <p:cNvSpPr/>
          <p:nvPr/>
        </p:nvSpPr>
        <p:spPr>
          <a:xfrm>
            <a:off x="5651867" y="5434342"/>
            <a:ext cx="1349698" cy="14998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spc="163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FINANCIAL</a:t>
            </a:r>
            <a:endParaRPr lang="en-US" dirty="0"/>
          </a:p>
        </p:txBody>
      </p:sp>
      <p:sp>
        <p:nvSpPr>
          <p:cNvPr id="34" name="Object 33"/>
          <p:cNvSpPr/>
          <p:nvPr/>
        </p:nvSpPr>
        <p:spPr>
          <a:xfrm>
            <a:off x="4842445" y="5169680"/>
            <a:ext cx="714196" cy="714196"/>
          </a:xfrm>
          <a:prstGeom prst="ellipse">
            <a:avLst/>
          </a:prstGeom>
          <a:solidFill>
            <a:srgbClr val="a61e51">
              <a:alpha val="30000"/>
            </a:srgbClr>
          </a:solidFill>
        </p:spPr>
      </p:sp>
      <p:pic>
        <p:nvPicPr>
          <p:cNvPr id="35" name="Object 34" descr="preencoded.png">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020953" y="5351463"/>
            <a:ext cx="361860" cy="352337"/>
          </a:xfrm>
          <a:prstGeom prst="rect">
            <a:avLst/>
          </a:prstGeom>
        </p:spPr>
      </p:pic>
      <p:sp>
        <p:nvSpPr>
          <p:cNvPr id="36" name="Object 35"/>
          <p:cNvSpPr/>
          <p:nvPr/>
        </p:nvSpPr>
        <p:spPr>
          <a:xfrm>
            <a:off x="1300315" y="5434342"/>
            <a:ext cx="1703457" cy="14998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spc="163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INTELLECTUAL</a:t>
            </a:r>
            <a:endParaRPr lang="en-US" dirty="0"/>
          </a:p>
        </p:txBody>
      </p:sp>
      <p:sp>
        <p:nvSpPr>
          <p:cNvPr id="37" name="Object 36"/>
          <p:cNvSpPr/>
          <p:nvPr/>
        </p:nvSpPr>
        <p:spPr>
          <a:xfrm>
            <a:off x="3098998" y="5169680"/>
            <a:ext cx="714196" cy="714196"/>
          </a:xfrm>
          <a:prstGeom prst="ellipse">
            <a:avLst/>
          </a:prstGeom>
          <a:solidFill>
            <a:srgbClr val="a61e51">
              <a:alpha val="30000"/>
            </a:srgbClr>
          </a:solidFill>
        </p:spPr>
      </p:sp>
      <p:pic>
        <p:nvPicPr>
          <p:cNvPr id="38" name="Object 37" descr="preencoded.png">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277419" y="5398958"/>
            <a:ext cx="361860" cy="257111"/>
          </a:xfrm>
          <a:prstGeom prst="rect">
            <a:avLst/>
          </a:prstGeom>
        </p:spPr>
      </p:pic>
      <p:sp>
        <p:nvSpPr>
          <p:cNvPr id="39" name="Object 38"/>
          <p:cNvSpPr/>
          <p:nvPr/>
        </p:nvSpPr>
        <p:spPr>
          <a:xfrm>
            <a:off x="243720" y="3335706"/>
            <a:ext cx="1888328" cy="14998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spc="163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TECHNOLOGICAL</a:t>
            </a:r>
            <a:endParaRPr lang="en-US" dirty="0"/>
          </a:p>
        </p:txBody>
      </p:sp>
      <p:sp>
        <p:nvSpPr>
          <p:cNvPr id="40" name="Object 39"/>
          <p:cNvSpPr/>
          <p:nvPr/>
        </p:nvSpPr>
        <p:spPr>
          <a:xfrm>
            <a:off x="2227274" y="3071045"/>
            <a:ext cx="714196" cy="714196"/>
          </a:xfrm>
          <a:prstGeom prst="ellipse">
            <a:avLst/>
          </a:prstGeom>
          <a:solidFill>
            <a:srgbClr val="a61e51">
              <a:alpha val="30000"/>
            </a:srgbClr>
          </a:solidFill>
        </p:spPr>
      </p:sp>
      <p:pic>
        <p:nvPicPr>
          <p:cNvPr id="41" name="Object 40" descr="preencoded.png">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405795" y="3257532"/>
            <a:ext cx="361860" cy="342814"/>
          </a:xfrm>
          <a:prstGeom prst="rect">
            <a:avLst/>
          </a:prstGeom>
        </p:spPr>
      </p:pic>
      <p:pic>
        <p:nvPicPr>
          <p:cNvPr id="42" name="Object 41" descr="preencoded.png">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784743" y="2885056"/>
            <a:ext cx="1085579" cy="1085579"/>
          </a:xfrm>
          <a:prstGeom prst="rect">
            <a:avLst/>
          </a:prstGeom>
        </p:spPr>
      </p:pic>
      <p:sp>
        <p:nvSpPr>
          <p:cNvPr id="43" name="Object 42"/>
          <p:cNvSpPr/>
          <p:nvPr/>
        </p:nvSpPr>
        <p:spPr>
          <a:xfrm>
            <a:off x="3546742" y="3297690"/>
            <a:ext cx="1562156" cy="21135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912"/>
              </a:lnSpc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PROFIT</a:t>
            </a:r>
            <a:endParaRPr lang="en-US" dirty="0"/>
          </a:p>
        </p:txBody>
      </p:sp>
      <p:sp>
        <p:nvSpPr>
          <p:cNvPr id="44" name="Object 43"/>
          <p:cNvSpPr/>
          <p:nvPr/>
        </p:nvSpPr>
        <p:spPr>
          <a:xfrm>
            <a:off x="1474702" y="1531940"/>
            <a:ext cx="1900625" cy="14283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Tangible assets</a:t>
            </a:r>
            <a:endParaRPr lang="en-US" dirty="0"/>
          </a:p>
        </p:txBody>
      </p:sp>
      <p:sp>
        <p:nvSpPr>
          <p:cNvPr id="45" name="Object 44"/>
          <p:cNvSpPr/>
          <p:nvPr/>
        </p:nvSpPr>
        <p:spPr>
          <a:xfrm>
            <a:off x="-27244" y="451332"/>
            <a:ext cx="7317704" cy="35606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3425"/>
              </a:lnSpc>
              <a:spcAft>
                <a:spcPts val="600"/>
              </a:spcAft>
              <a:buNone/>
            </a:pPr>
            <a:r>
              <a:rPr lang="en-US" sz="32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Resources &amp; Capabilities Analysis</a:t>
            </a:r>
            <a:endParaRPr lang="en-US" dirty="0"/>
          </a:p>
        </p:txBody>
      </p:sp>
      <p:sp>
        <p:nvSpPr>
          <p:cNvPr id="46" name="Object 45"/>
          <p:cNvSpPr/>
          <p:nvPr/>
        </p:nvSpPr>
        <p:spPr>
          <a:xfrm>
            <a:off x="5258790" y="1567428"/>
            <a:ext cx="2329084" cy="14283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Trusting the company</a:t>
            </a:r>
            <a:endParaRPr lang="en-US" dirty="0"/>
          </a:p>
        </p:txBody>
      </p:sp>
      <p:sp>
        <p:nvSpPr>
          <p:cNvPr id="47" name="Object 46"/>
          <p:cNvSpPr/>
          <p:nvPr/>
        </p:nvSpPr>
        <p:spPr>
          <a:xfrm>
            <a:off x="6504917" y="3647675"/>
            <a:ext cx="2276039" cy="61944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Efficient, effective, and</a:t>
            </a:r>
            <a:b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flexible organizational</a:t>
            </a:r>
            <a:b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structure</a:t>
            </a:r>
            <a:endParaRPr lang="en-US" dirty="0"/>
          </a:p>
        </p:txBody>
      </p:sp>
      <p:sp>
        <p:nvSpPr>
          <p:cNvPr id="48" name="Object 47"/>
          <p:cNvSpPr/>
          <p:nvPr/>
        </p:nvSpPr>
        <p:spPr>
          <a:xfrm>
            <a:off x="5653205" y="5730498"/>
            <a:ext cx="2796530" cy="38114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Need capital? Enter the market,</a:t>
            </a:r>
            <a:b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 provide economies of scale</a:t>
            </a:r>
            <a:endParaRPr lang="en-US" dirty="0"/>
          </a:p>
        </p:txBody>
      </p:sp>
      <p:sp>
        <p:nvSpPr>
          <p:cNvPr id="49" name="Object 48"/>
          <p:cNvSpPr/>
          <p:nvPr/>
        </p:nvSpPr>
        <p:spPr>
          <a:xfrm>
            <a:off x="1288571" y="5731356"/>
            <a:ext cx="2085983" cy="14283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Innovate, react, wisdom</a:t>
            </a:r>
            <a:endParaRPr lang="en-US" dirty="0"/>
          </a:p>
        </p:txBody>
      </p:sp>
      <p:sp>
        <p:nvSpPr>
          <p:cNvPr id="50" name="Object 49"/>
          <p:cNvSpPr/>
          <p:nvPr/>
        </p:nvSpPr>
        <p:spPr>
          <a:xfrm>
            <a:off x="519271" y="3647675"/>
            <a:ext cx="2276039" cy="61944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Machines, techniques,</a:t>
            </a:r>
            <a:b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programs, designs or</a:t>
            </a:r>
            <a:b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other assets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76181" cy="2828218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858087"/>
            <a:ext cx="8816370" cy="40938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PROFIT &amp; Utility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5709"/>
            <a:ext cx="8816370" cy="218974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991"/>
              </a:lnSpc>
              <a:spcAft>
                <a:spcPts val="600"/>
              </a:spcAft>
              <a:buNone/>
            </a:pPr>
            <a:r>
              <a:rPr lang="en-US" b="1" sz="1900" dirty="0" smtClean="0">
                <a:solidFill>
                  <a:srgbClr val="923871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Reflection #2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1516765"/>
            <a:ext cx="8816370" cy="111686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the PROFIT handout or your personal journal</a:t>
            </a: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64" invalidUrl="" action="" tgtFrame="" tooltip="" history="1" highlightClick="0" endSnd="0"/>
              </a:rPr>
              <a:t> 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this activity 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exercise will help you to evaluate your </a:t>
            </a: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65" invalidUrl="" action="" tgtFrame="" tooltip="" history="1" highlightClick="0" endSnd="0"/>
              </a:rPr>
              <a:t>company’s competitive position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and develop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your business plan.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9387727" y="0"/>
            <a:ext cx="2810747" cy="6865808"/>
          </a:xfrm>
          <a:prstGeom prst="rect">
            <a:avLst/>
          </a:prstGeom>
          <a:solidFill>
            <a:srgbClr val="923871"/>
          </a:solidFill>
        </p:spPr>
      </p:sp>
      <p:sp>
        <p:nvSpPr>
          <p:cNvPr id="7" name="Object 6"/>
          <p:cNvSpPr/>
          <p:nvPr/>
        </p:nvSpPr>
        <p:spPr>
          <a:xfrm>
            <a:off x="10345600" y="3325440"/>
            <a:ext cx="1275906" cy="17854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Consider:</a:t>
            </a:r>
            <a:endParaRPr lang="en-US" dirty="0"/>
          </a:p>
        </p:txBody>
      </p:sp>
      <p:pic>
        <p:nvPicPr>
          <p:cNvPr id="8" name="Object 7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31" y="3270275"/>
            <a:ext cx="4313746" cy="1190327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285679" y="3773003"/>
            <a:ext cx="4408185" cy="14998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spc="163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1: BRAINSTORM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761810" y="4614676"/>
            <a:ext cx="4027280" cy="189477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What utility gaps are you able to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identify in the industry (processes,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products, or services) related to your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business idea?  </a:t>
            </a:r>
            <a:endParaRPr lang="en-US" dirty="0"/>
          </a:p>
        </p:txBody>
      </p:sp>
      <p:pic>
        <p:nvPicPr>
          <p:cNvPr id="11" name="Object 10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98538" y="3270275"/>
            <a:ext cx="4313746" cy="1190327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4693864" y="3773003"/>
            <a:ext cx="4122507" cy="14998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spc="16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2: ANALYSIS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4884316" y="4614676"/>
            <a:ext cx="4027280" cy="189477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can the utility gaps be satisfied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by the deployment of resources and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capabilities that you have or can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access? </a:t>
            </a:r>
            <a:endParaRPr lang="en-US" dirty="0"/>
          </a:p>
        </p:txBody>
      </p:sp>
      <p:pic>
        <p:nvPicPr>
          <p:cNvPr id="14" name="Object 13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9376" y="3575222"/>
            <a:ext cx="428518" cy="514221"/>
          </a:xfrm>
          <a:prstGeom prst="rect">
            <a:avLst/>
          </a:prstGeom>
        </p:spPr>
      </p:pic>
      <p:pic>
        <p:nvPicPr>
          <p:cNvPr id="15" name="Object 14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98943" y="3570788"/>
            <a:ext cx="380905" cy="542789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9576240" y="846187"/>
            <a:ext cx="2163992" cy="2163992"/>
          </a:xfrm>
          <a:prstGeom prst="ellipse">
            <a:avLst/>
          </a:prstGeom>
          <a:solidFill>
            <a:srgbClr val="923871">
              <a:alpha val="30000"/>
            </a:srgbClr>
          </a:solidFill>
        </p:spPr>
      </p:sp>
      <p:pic>
        <p:nvPicPr>
          <p:cNvPr id="17" name="Object 16" descr="preencoded.png">    </p:cNvPr>
          <p:cNvPicPr>
            <a:picLocks noChangeAspect="1"/>
          </p:cNvPicPr>
          <p:nvPr/>
        </p:nvPicPr>
        <p:blipFill>
          <a:blip r:embed="rId13"/>
          <a:srcRect l="4229" r="42805" t="5854" b="14687"/>
          <a:stretch/>
        </p:blipFill>
        <p:spPr>
          <a:xfrm>
            <a:off x="9576240" y="846187"/>
            <a:ext cx="2163992" cy="2163992"/>
          </a:xfrm>
          <a:prstGeom prst="ellipse">
            <a:avLst/>
          </a:prstGeom>
        </p:spPr>
      </p:pic>
      <p:sp>
        <p:nvSpPr>
          <p:cNvPr id="18" name="Object 17"/>
          <p:cNvSpPr/>
          <p:nvPr/>
        </p:nvSpPr>
        <p:spPr>
          <a:xfrm>
            <a:off x="9548216" y="3858334"/>
            <a:ext cx="114273" cy="114271"/>
          </a:xfrm>
          <a:prstGeom prst="ellipse">
            <a:avLst/>
          </a:prstGeom>
          <a:solidFill>
            <a:srgbClr val="bad6cd"/>
          </a:solidFill>
        </p:spPr>
      </p:sp>
      <p:sp>
        <p:nvSpPr>
          <p:cNvPr id="19" name="Object 18"/>
          <p:cNvSpPr/>
          <p:nvPr/>
        </p:nvSpPr>
        <p:spPr>
          <a:xfrm>
            <a:off x="9757786" y="3815561"/>
            <a:ext cx="2737879" cy="101322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notion of ‘utility’,</a:t>
            </a:r>
            <a:b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discussed in the Value</a:t>
            </a:r>
            <a:b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Creation and Exchange</a:t>
            </a:r>
            <a:b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module.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9500899" y="5218730"/>
            <a:ext cx="114273" cy="114271"/>
          </a:xfrm>
          <a:prstGeom prst="ellipse">
            <a:avLst/>
          </a:prstGeom>
          <a:solidFill>
            <a:srgbClr val="bad6cd"/>
          </a:solidFill>
        </p:spPr>
      </p:sp>
      <p:sp>
        <p:nvSpPr>
          <p:cNvPr id="21" name="Object 20"/>
          <p:cNvSpPr/>
          <p:nvPr/>
        </p:nvSpPr>
        <p:spPr>
          <a:xfrm>
            <a:off x="9710469" y="5175935"/>
            <a:ext cx="2678732" cy="73023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R&amp;C you defined</a:t>
            </a:r>
            <a:b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through the PROFIT</a:t>
            </a:r>
            <a:b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assets model.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907193" cy="6865808"/>
          </a:xfrm>
          <a:prstGeom prst="rect">
            <a:avLst/>
          </a:prstGeom>
          <a:solidFill>
            <a:srgbClr val="f9f9f8"/>
          </a:solidFill>
        </p:spPr>
      </p:sp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1568" y="1679701"/>
            <a:ext cx="647538" cy="76181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-37439" y="2751081"/>
            <a:ext cx="2982072" cy="40176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3903"/>
              </a:lnSpc>
              <a:spcAft>
                <a:spcPts val="600"/>
              </a:spcAft>
              <a:buNone/>
            </a:pPr>
            <a: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Next Steps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9733" y="3367122"/>
            <a:ext cx="2787728" cy="89730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3903"/>
              </a:lnSpc>
              <a:spcAft>
                <a:spcPts val="600"/>
              </a:spcAft>
              <a:buNone/>
            </a:pPr>
            <a: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&amp;</a:t>
            </a:r>
            <a:b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Summary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-72321" y="4514100"/>
            <a:ext cx="3051836" cy="76716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 your business</a:t>
            </a:r>
            <a:b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strategy with research to</a:t>
            </a:r>
            <a:b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drive your innovation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3001022" y="1087989"/>
            <a:ext cx="1142714" cy="40947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100" spc="13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3953284" y="1195788"/>
            <a:ext cx="3780480" cy="46867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spc="2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CONTACT YOUR BUSINESS</a:t>
            </a:r>
            <a:br>
              <a:rPr lang="en-US" sz="1700" spc="2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spc="2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LIBRARIAN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3953284" y="1866151"/>
            <a:ext cx="3780480" cy="1505824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Access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proprietary resources to find industry information, reports and statistics.  </a:t>
            </a:r>
          </a:p>
          <a:p>
            <a:pPr algn="l" marL="242900" indent="-242900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 of T </a:t>
            </a: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77" invalidUrl="" action="" tgtFrame="" tooltip="" history="1" highlightClick="0" endSnd="0"/>
              </a:rPr>
              <a:t>book a research consultation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3001022" y="3819537"/>
            <a:ext cx="1142714" cy="40947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100" spc="13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3953284" y="3927336"/>
            <a:ext cx="3780480" cy="18569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spc="2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EXPLORE MORE RESOURCES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3953284" y="4314713"/>
            <a:ext cx="3780480" cy="119305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78" invalidUrl="" action="" tgtFrame="" tooltip="" history="1" highlightClick="0" endSnd="0"/>
              </a:rPr>
              <a:t>The</a:t>
            </a: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79" invalidUrl="" action="" tgtFrame="" tooltip="" history="1" highlightClick="0" endSnd="0"/>
              </a:rPr>
              <a:t> BRIDGE's New Venture Program Library Guide </a:t>
            </a:r>
          </a:p>
          <a:p>
            <a:pPr algn="l" marL="242900" indent="-242900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80" invalidUrl="" action="" tgtFrame="" tooltip="" history="1" highlightClick="0" endSnd="0"/>
              </a:rPr>
              <a:t>University</a:t>
            </a: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81" invalidUrl="" action="" tgtFrame="" tooltip="" history="1" highlightClick="0" endSnd="0"/>
              </a:rPr>
              <a:t> of Toronto Entrepreneurship Library Guide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7352859" y="1087989"/>
            <a:ext cx="1142714" cy="40947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100" spc="134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305121" y="1195788"/>
            <a:ext cx="3780480" cy="18569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spc="2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TAKE OTHER MODULES 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8305121" y="1583165"/>
            <a:ext cx="3780480" cy="1582005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 marL="242900" indent="-242900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Part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1 Entrepreneurship Research 101</a:t>
            </a:r>
          </a:p>
          <a:p>
            <a:pPr algn="l" marL="242900" indent="-242900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Value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Creation and Exchange</a:t>
            </a:r>
          </a:p>
          <a:p>
            <a:pPr algn="l" marL="242900" indent="-242900">
              <a:lnSpc>
                <a:spcPts val="2463"/>
              </a:lnSpc>
              <a:spcAft>
                <a:spcPts val="600"/>
              </a:spcAft>
              <a:buSzPct val="100000"/>
              <a:buChar char="•"/>
            </a:pP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82" invalidUrl="" action="" tgtFrame="" tooltip="" history="1" highlightClick="0" endSnd="0"/>
              </a:rPr>
              <a:t>Self-Assessment</a:t>
            </a: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83" invalidUrl="" action="" tgtFrame="" tooltip="" history="1" highlightClick="0" endSnd="0"/>
              </a:rPr>
              <a:t>: Are you an Entrepreneur?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203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000000">
              <a:alpha val="0000"/>
            </a:srgbClr>
          </a:solidFill>
        </p:spPr>
      </p:sp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rcRect l="29620" r="29620" t="0" b="0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6085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5523119" y="1261952"/>
            <a:ext cx="5332667" cy="426972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3106"/>
              </a:lnSpc>
              <a:spcAft>
                <a:spcPts val="600"/>
              </a:spcAft>
              <a:buNone/>
            </a:pPr>
            <a: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...an assessment of the</a:t>
            </a:r>
            <a:b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economic and financial</a:t>
            </a:r>
            <a:b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condition and prospects of</a:t>
            </a:r>
            <a:b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 given sector of the</a:t>
            </a:r>
            <a:b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economy. Sector analysis</a:t>
            </a:r>
            <a:b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serves to provide an</a:t>
            </a:r>
            <a:b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investor with a judgment</a:t>
            </a:r>
            <a:b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about how well companies</a:t>
            </a:r>
            <a:b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in the sector are expected</a:t>
            </a:r>
            <a:b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to perform </a:t>
            </a:r>
          </a:p>
          <a:p>
            <a:pPr algn="ctr">
              <a:lnSpc>
                <a:spcPts val="3106"/>
              </a:lnSpc>
              <a:spcAft>
                <a:spcPts val="600"/>
              </a:spcAft>
              <a:buNone/>
            </a:pPr>
            <a: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(</a:t>
            </a:r>
            <a:r>
              <a:rPr lang="en-US" sz="2900" u="sng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  <a:hlinkClick r:id="rId11" invalidUrl="" action="" tgtFrame="" tooltip="" history="1" highlightClick="0" endSnd="0"/>
              </a:rPr>
              <a:t>Investopedia</a:t>
            </a:r>
            <a:r>
              <a:rPr lang="en-US" sz="29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, 2020)</a:t>
            </a:r>
            <a:endParaRPr lang="en-US" dirty="0"/>
          </a:p>
        </p:txBody>
      </p:sp>
      <p:pic>
        <p:nvPicPr>
          <p:cNvPr id="6" name="Object 5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631" y="285679"/>
            <a:ext cx="7427643" cy="628492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118518" y="634586"/>
            <a:ext cx="5945500" cy="20711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533"/>
              </a:lnSpc>
              <a:spcAft>
                <a:spcPts val="600"/>
              </a:spcAft>
              <a:buNone/>
            </a:pPr>
            <a:r>
              <a:rPr lang="en-US" sz="1900" spc="240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INDUSTRY RESEARCH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268075" y="403856"/>
            <a:ext cx="7825651" cy="40938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Why do Industry Research?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3801467" cy="6865808"/>
          </a:xfrm>
          <a:prstGeom prst="rect">
            <a:avLst/>
          </a:prstGeom>
          <a:solidFill>
            <a:srgbClr val="000000">
              <a:alpha val="0000"/>
            </a:srgbClr>
          </a:solidFill>
        </p:spPr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8474" r="8474" t="0" b="0"/>
          <a:stretch/>
        </p:blipFill>
        <p:spPr>
          <a:xfrm>
            <a:off x="0" y="0"/>
            <a:ext cx="3801467" cy="6865808"/>
          </a:xfrm>
          <a:prstGeom prst="rect">
            <a:avLst/>
          </a:prstGeom>
        </p:spPr>
      </p:pic>
      <p:pic>
        <p:nvPicPr>
          <p:cNvPr id="5" name="Object 4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7006" y="2081287"/>
            <a:ext cx="609448" cy="71419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3887170" y="3260277"/>
            <a:ext cx="4246117" cy="38865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824"/>
              </a:lnSpc>
              <a:spcAft>
                <a:spcPts val="600"/>
              </a:spcAft>
              <a:buNone/>
            </a:pPr>
            <a:r>
              <a:rPr lang="en-US" b="1" sz="1400" spc="172" kern="0" dirty="0" smtClean="0">
                <a:solidFill>
                  <a:srgbClr val="92387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#1:</a:t>
            </a:r>
            <a: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IDENTIFY INDUSTRY/</a:t>
            </a:r>
            <a:b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INDUSTRIES OF YOUR STARTUP</a:t>
            </a:r>
            <a:endParaRPr lang="en-US" dirty="0"/>
          </a:p>
        </p:txBody>
      </p:sp>
      <p:pic>
        <p:nvPicPr>
          <p:cNvPr id="7" name="Object 6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13383" y="2137723"/>
            <a:ext cx="714196" cy="599925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7847609" y="3260277"/>
            <a:ext cx="4246117" cy="62019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824"/>
              </a:lnSpc>
              <a:spcAft>
                <a:spcPts val="600"/>
              </a:spcAft>
              <a:buNone/>
            </a:pPr>
            <a:r>
              <a:rPr lang="en-US" b="1" sz="1400" spc="172" kern="0" dirty="0" smtClean="0">
                <a:solidFill>
                  <a:srgbClr val="92387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#2:</a:t>
            </a:r>
            <a: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UNDERSTAND CHALLENGES AND</a:t>
            </a:r>
            <a:b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GROWTH POTENTIAL OF INDUSTRY/</a:t>
            </a:r>
            <a:b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INDUSTRIES</a:t>
            </a:r>
            <a:endParaRPr lang="en-US" dirty="0"/>
          </a:p>
        </p:txBody>
      </p:sp>
      <p:pic>
        <p:nvPicPr>
          <p:cNvPr id="9" name="Object 8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07070" y="4523244"/>
            <a:ext cx="609448" cy="714196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3887170" y="5702114"/>
            <a:ext cx="4246117" cy="38865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824"/>
              </a:lnSpc>
              <a:spcAft>
                <a:spcPts val="600"/>
              </a:spcAft>
              <a:buNone/>
            </a:pPr>
            <a:r>
              <a:rPr lang="en-US" b="1" sz="1400" spc="172" kern="0" dirty="0" smtClean="0">
                <a:solidFill>
                  <a:srgbClr val="92387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#3:</a:t>
            </a:r>
            <a: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IDENTIFY COMPETITORS</a:t>
            </a:r>
            <a:b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(MAJOR PLAYERS)</a:t>
            </a:r>
            <a:endParaRPr lang="en-US" dirty="0"/>
          </a:p>
        </p:txBody>
      </p:sp>
      <p:pic>
        <p:nvPicPr>
          <p:cNvPr id="11" name="Object 10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3383" y="4532563"/>
            <a:ext cx="714196" cy="695151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7847609" y="5702114"/>
            <a:ext cx="4246117" cy="38865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824"/>
              </a:lnSpc>
              <a:spcAft>
                <a:spcPts val="600"/>
              </a:spcAft>
              <a:buNone/>
            </a:pPr>
            <a:r>
              <a:rPr lang="en-US" b="1" sz="1400" spc="172" kern="0" dirty="0" smtClean="0">
                <a:solidFill>
                  <a:srgbClr val="92387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#4:</a:t>
            </a:r>
            <a: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BUSINESS PLANNING &amp; PITCH</a:t>
            </a:r>
            <a:b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172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PREPARATION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4647711" y="6334419"/>
            <a:ext cx="8190709" cy="40317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Get started on your industry research using open resources in the </a:t>
            </a:r>
            <a:r>
              <a:rPr lang="en-US" sz="1300" u="sng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2" invalidUrl="" action="" tgtFrame="" tooltip="" history="1" highlightClick="0" endSnd="0"/>
              </a:rPr>
              <a:t>University of Toronto</a:t>
            </a:r>
            <a:br>
              <a:rPr lang="en-US" sz="1300" u="sng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2" invalidUrl="" action="" tgtFrame="" tooltip="" history="1" highlightClick="0" endSnd="0"/>
              </a:rPr>
            </a:br>
            <a:r>
              <a:rPr lang="en-US" sz="1300" u="sng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2" invalidUrl="" action="" tgtFrame="" tooltip="" history="1" highlightClick="0" endSnd="0"/>
              </a:rPr>
              <a:t>Entrepreneurship Guide.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203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76181" cy="128555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03856"/>
            <a:ext cx="11617595" cy="40938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Industry vs. Market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49967"/>
            <a:ext cx="3618595" cy="4546678"/>
          </a:xfrm>
          <a:prstGeom prst="rect">
            <a:avLst/>
          </a:prstGeom>
          <a:solidFill>
            <a:srgbClr val="a61e51">
              <a:alpha val="30000"/>
            </a:srgbClr>
          </a:solidFill>
        </p:spPr>
      </p:sp>
      <p:sp>
        <p:nvSpPr>
          <p:cNvPr id="5" name="Object 4"/>
          <p:cNvSpPr/>
          <p:nvPr/>
        </p:nvSpPr>
        <p:spPr>
          <a:xfrm>
            <a:off x="761810" y="1995175"/>
            <a:ext cx="3428143" cy="25711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3242"/>
              </a:lnSpc>
              <a:spcAft>
                <a:spcPts val="600"/>
              </a:spcAft>
              <a:buNone/>
            </a:pPr>
            <a:r>
              <a:rPr lang="en-US" sz="2400" spc="30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INDUSTRY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61810" y="2499353"/>
            <a:ext cx="3428143" cy="3511614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879"/>
              </a:lnSpc>
              <a:spcAft>
                <a:spcPts val="600"/>
              </a:spcAft>
              <a:buNone/>
            </a:pP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Within the sectors of an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economy, there exist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industries whose output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 relatively unique to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that industry. Industries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are classified by the</a:t>
            </a:r>
            <a:r>
              <a:rPr lang="en-US" sz="2000" u="sng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5" invalidUrl="" action="" tgtFrame="" tooltip="" history="1" highlightClick="0" endSnd="0"/>
              </a:rPr>
              <a:t/>
            </a:r>
            <a:br>
              <a:rPr lang="en-US" sz="2000" u="sng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5" invalidUrl="" action="" tgtFrame="" tooltip="" history="1" highlightClick="0" endSnd="0"/>
              </a:rPr>
            </a:br>
            <a:r>
              <a:rPr lang="en-US" sz="2000" u="sng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5" invalidUrl="" action="" tgtFrame="" tooltip="" history="1" highlightClick="0" endSnd="0"/>
              </a:rPr>
              <a:t>North American Industry</a:t>
            </a:r>
            <a:br>
              <a:rPr lang="en-US" sz="2000" u="sng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5" invalidUrl="" action="" tgtFrame="" tooltip="" history="1" highlightClick="0" endSnd="0"/>
              </a:rPr>
            </a:br>
            <a:r>
              <a:rPr lang="en-US" sz="2000" u="sng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5" invalidUrl="" action="" tgtFrame="" tooltip="" history="1" highlightClick="0" endSnd="0"/>
              </a:rPr>
              <a:t>Classification System</a:t>
            </a:r>
            <a:br>
              <a:rPr lang="en-US" sz="2000" u="sng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5" invalidUrl="" action="" tgtFrame="" tooltip="" history="1" highlightClick="0" endSnd="0"/>
              </a:rPr>
            </a:br>
            <a:r>
              <a:rPr lang="en-US" sz="2000" u="sng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5" invalidUrl="" action="" tgtFrame="" tooltip="" history="1" highlightClick="0" endSnd="0"/>
              </a:rPr>
              <a:t>(NAICS) framework.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285178" y="1749967"/>
            <a:ext cx="3618595" cy="4546678"/>
          </a:xfrm>
          <a:prstGeom prst="rect">
            <a:avLst/>
          </a:prstGeom>
          <a:solidFill>
            <a:srgbClr val="bad6cd">
              <a:alpha val="30000"/>
            </a:srgbClr>
          </a:solidFill>
        </p:spPr>
      </p:sp>
      <p:sp>
        <p:nvSpPr>
          <p:cNvPr id="8" name="Object 7"/>
          <p:cNvSpPr/>
          <p:nvPr/>
        </p:nvSpPr>
        <p:spPr>
          <a:xfrm>
            <a:off x="4570857" y="1995175"/>
            <a:ext cx="3428143" cy="25711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3242"/>
              </a:lnSpc>
              <a:spcAft>
                <a:spcPts val="600"/>
              </a:spcAft>
              <a:buNone/>
            </a:pPr>
            <a:r>
              <a:rPr lang="en-US" sz="2400" spc="30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MARKET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570857" y="2499353"/>
            <a:ext cx="3428143" cy="3511614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879"/>
              </a:lnSpc>
              <a:spcAft>
                <a:spcPts val="600"/>
              </a:spcAft>
              <a:buNone/>
            </a:pP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market is the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collection of systems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 parties (supply and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demand) that are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involved in the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exchange of goods and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services, usually for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‘cash’, though barter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still exists in certain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places and situations.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8094226" y="1749967"/>
            <a:ext cx="3618595" cy="4546678"/>
          </a:xfrm>
          <a:prstGeom prst="rect">
            <a:avLst/>
          </a:prstGeom>
          <a:solidFill>
            <a:srgbClr val="3066be">
              <a:alpha val="30000"/>
            </a:srgbClr>
          </a:solidFill>
        </p:spPr>
      </p:sp>
      <p:sp>
        <p:nvSpPr>
          <p:cNvPr id="11" name="Object 10"/>
          <p:cNvSpPr/>
          <p:nvPr/>
        </p:nvSpPr>
        <p:spPr>
          <a:xfrm>
            <a:off x="8379905" y="1995175"/>
            <a:ext cx="3428143" cy="25711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3242"/>
              </a:lnSpc>
              <a:spcAft>
                <a:spcPts val="600"/>
              </a:spcAft>
              <a:buNone/>
            </a:pPr>
            <a:r>
              <a:rPr lang="en-US" sz="2400" spc="30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EXAMPLE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8379905" y="2499353"/>
            <a:ext cx="3428143" cy="3511614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879"/>
              </a:lnSpc>
              <a:spcAft>
                <a:spcPts val="600"/>
              </a:spcAft>
              <a:buNone/>
            </a:pPr>
            <a:r>
              <a:rPr lang="en-US" sz="2000" u="sng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26" invalidUrl="" action="" tgtFrame="" tooltip="" history="1" highlightClick="0" endSnd="0"/>
              </a:rPr>
              <a:t>Encore &amp; Encore Startup</a:t>
            </a:r>
          </a:p>
          <a:p>
            <a:pPr algn="l">
              <a:lnSpc>
                <a:spcPts val="2879"/>
              </a:lnSpc>
              <a:spcAft>
                <a:spcPts val="600"/>
              </a:spcAft>
              <a:buNone/>
            </a:pP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Sells</a:t>
            </a: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sustainable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products including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handbags. It operates in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retail industry and 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sells in a few markets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relating to sustainable</a:t>
            </a:r>
            <a:b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000" spc="77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living. 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76181" cy="178073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96863"/>
            <a:ext cx="11617595" cy="47030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4620"/>
              </a:lnSpc>
              <a:spcAft>
                <a:spcPts val="600"/>
              </a:spcAft>
              <a:buNone/>
            </a:pPr>
            <a:r>
              <a:rPr lang="en-US" sz="44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Market Segmentation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116843"/>
            <a:ext cx="11617595" cy="46928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5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When we discuss market segmentation &amp; supply chain we are referring to how industry is made up of suppliers, competitors,</a:t>
            </a:r>
            <a:br>
              <a:rPr lang="en-US" sz="15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clients, or customers.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8022917" y="2157487"/>
            <a:ext cx="1863997" cy="2130379"/>
          </a:xfrm>
          <a:prstGeom prst="rect">
            <a:avLst/>
          </a:prstGeom>
          <a:solidFill>
            <a:srgbClr val="a61e51"/>
          </a:solidFill>
          <a:ln w="25400">
            <a:solidFill>
              <a:srgbClr val="120309"/>
            </a:solidFill>
            <a:prstDash val="solid"/>
            <a:miter lim="800000"/>
          </a:ln>
        </p:spPr>
      </p:sp>
      <p:pic>
        <p:nvPicPr>
          <p:cNvPr id="6" name="Object 5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8302" y="2742481"/>
            <a:ext cx="914171" cy="961784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8059682" y="3945009"/>
            <a:ext cx="1871086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GEOGRAPHIC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8022917" y="2157487"/>
            <a:ext cx="1863997" cy="2130379"/>
          </a:xfrm>
          <a:prstGeom prst="rect">
            <a:avLst/>
          </a:prstGeom>
          <a:noFill/>
          <a:ln w="25400">
            <a:solidFill>
              <a:srgbClr val="120309"/>
            </a:solidFill>
            <a:prstDash val="solid"/>
            <a:miter lim="800000"/>
          </a:ln>
        </p:spPr>
      </p:sp>
      <p:sp>
        <p:nvSpPr>
          <p:cNvPr id="9" name="Object 8"/>
          <p:cNvSpPr/>
          <p:nvPr/>
        </p:nvSpPr>
        <p:spPr>
          <a:xfrm>
            <a:off x="9858347" y="2157487"/>
            <a:ext cx="1863997" cy="2130379"/>
          </a:xfrm>
          <a:prstGeom prst="rect">
            <a:avLst/>
          </a:prstGeom>
          <a:solidFill>
            <a:srgbClr val="a61e51"/>
          </a:solidFill>
          <a:ln w="25400">
            <a:solidFill>
              <a:srgbClr val="120309"/>
            </a:solidFill>
            <a:prstDash val="solid"/>
            <a:miter lim="800000"/>
          </a:ln>
        </p:spPr>
      </p:sp>
      <p:pic>
        <p:nvPicPr>
          <p:cNvPr id="10" name="Object 9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3640" y="2746409"/>
            <a:ext cx="914171" cy="952262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9875133" y="3938558"/>
            <a:ext cx="1850788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DEMOGRAPHIC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9858347" y="2157487"/>
            <a:ext cx="1863997" cy="2130379"/>
          </a:xfrm>
          <a:prstGeom prst="rect">
            <a:avLst/>
          </a:prstGeom>
          <a:noFill/>
          <a:ln w="25400">
            <a:solidFill>
              <a:srgbClr val="120309"/>
            </a:solidFill>
            <a:prstDash val="solid"/>
            <a:miter lim="800000"/>
          </a:ln>
        </p:spPr>
      </p:sp>
      <p:sp>
        <p:nvSpPr>
          <p:cNvPr id="13" name="Object 12"/>
          <p:cNvSpPr/>
          <p:nvPr/>
        </p:nvSpPr>
        <p:spPr>
          <a:xfrm>
            <a:off x="8022917" y="4259298"/>
            <a:ext cx="1863997" cy="2130379"/>
          </a:xfrm>
          <a:prstGeom prst="rect">
            <a:avLst/>
          </a:prstGeom>
          <a:solidFill>
            <a:srgbClr val="a61e51"/>
          </a:solidFill>
          <a:ln w="25400">
            <a:solidFill>
              <a:srgbClr val="120309"/>
            </a:solidFill>
            <a:prstDash val="solid"/>
            <a:miter lim="800000"/>
          </a:ln>
        </p:spPr>
      </p:sp>
      <p:pic>
        <p:nvPicPr>
          <p:cNvPr id="14" name="Object 1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21157" y="4801222"/>
            <a:ext cx="866558" cy="1047488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7781340" y="6101775"/>
            <a:ext cx="2386015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PSYCHOGRAPHIC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8022917" y="4259298"/>
            <a:ext cx="1863997" cy="2130379"/>
          </a:xfrm>
          <a:prstGeom prst="rect">
            <a:avLst/>
          </a:prstGeom>
          <a:noFill/>
          <a:ln w="25400">
            <a:solidFill>
              <a:srgbClr val="120309"/>
            </a:solidFill>
            <a:prstDash val="solid"/>
            <a:miter lim="800000"/>
          </a:ln>
        </p:spPr>
      </p:sp>
      <p:sp>
        <p:nvSpPr>
          <p:cNvPr id="17" name="Object 16"/>
          <p:cNvSpPr/>
          <p:nvPr/>
        </p:nvSpPr>
        <p:spPr>
          <a:xfrm>
            <a:off x="9858347" y="4259298"/>
            <a:ext cx="1863997" cy="2130379"/>
          </a:xfrm>
          <a:prstGeom prst="rect">
            <a:avLst/>
          </a:prstGeom>
          <a:solidFill>
            <a:srgbClr val="a61e51"/>
          </a:solidFill>
          <a:ln w="25400">
            <a:solidFill>
              <a:srgbClr val="120309"/>
            </a:solidFill>
            <a:prstDash val="solid"/>
            <a:miter lim="800000"/>
          </a:ln>
        </p:spPr>
      </p:sp>
      <p:pic>
        <p:nvPicPr>
          <p:cNvPr id="18" name="Object 17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47951" y="4801222"/>
            <a:ext cx="885604" cy="1047488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9922450" y="6079793"/>
            <a:ext cx="1805221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BEHAVIOURAL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9858347" y="4259298"/>
            <a:ext cx="1863997" cy="2130379"/>
          </a:xfrm>
          <a:prstGeom prst="rect">
            <a:avLst/>
          </a:prstGeom>
          <a:noFill/>
          <a:ln w="25400">
            <a:solidFill>
              <a:srgbClr val="120309"/>
            </a:solidFill>
            <a:prstDash val="solid"/>
            <a:miter lim="800000"/>
          </a:ln>
        </p:spPr>
      </p:sp>
      <p:sp>
        <p:nvSpPr>
          <p:cNvPr id="21" name="Object 20"/>
          <p:cNvSpPr/>
          <p:nvPr/>
        </p:nvSpPr>
        <p:spPr>
          <a:xfrm>
            <a:off x="761810" y="2411678"/>
            <a:ext cx="6975429" cy="164265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Are you selling B2B (Business to Business) or B2C (Business to Consumer)?</a:t>
            </a:r>
            <a:endParaRPr lang="en-US" dirty="0"/>
          </a:p>
        </p:txBody>
      </p:sp>
      <p:sp>
        <p:nvSpPr>
          <p:cNvPr id="22" name="Object 21"/>
          <p:cNvSpPr/>
          <p:nvPr/>
        </p:nvSpPr>
        <p:spPr>
          <a:xfrm>
            <a:off x="761810" y="2825986"/>
            <a:ext cx="6975429" cy="164265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Who is your customer?</a:t>
            </a:r>
            <a:endParaRPr lang="en-US" dirty="0"/>
          </a:p>
        </p:txBody>
      </p:sp>
      <p:sp>
        <p:nvSpPr>
          <p:cNvPr id="23" name="Object 22"/>
          <p:cNvSpPr/>
          <p:nvPr/>
        </p:nvSpPr>
        <p:spPr>
          <a:xfrm>
            <a:off x="761810" y="3323543"/>
            <a:ext cx="6594524" cy="0"/>
          </a:xfrm>
          <a:prstGeom prst="line">
            <a:avLst/>
          </a:prstGeom>
          <a:noFill/>
          <a:ln w="12700">
            <a:solidFill>
              <a:srgbClr val="3d3d3d">
                <a:alpha val="80000"/>
              </a:srgbClr>
            </a:solidFill>
            <a:prstDash val="solid"/>
            <a:miter lim="800000"/>
          </a:ln>
        </p:spPr>
      </p:sp>
      <p:sp>
        <p:nvSpPr>
          <p:cNvPr id="24" name="Object 23"/>
          <p:cNvSpPr/>
          <p:nvPr/>
        </p:nvSpPr>
        <p:spPr>
          <a:xfrm>
            <a:off x="761810" y="3630722"/>
            <a:ext cx="6975429" cy="44725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Industrial Products:</a:t>
            </a: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the end use is focused on the creation of other</a:t>
            </a:r>
            <a:b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products by industry.</a:t>
            </a:r>
            <a:endParaRPr lang="en-US" dirty="0"/>
          </a:p>
        </p:txBody>
      </p:sp>
      <p:sp>
        <p:nvSpPr>
          <p:cNvPr id="25" name="Object 24"/>
          <p:cNvSpPr/>
          <p:nvPr/>
        </p:nvSpPr>
        <p:spPr>
          <a:xfrm>
            <a:off x="761810" y="4328015"/>
            <a:ext cx="6975429" cy="73023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Consumer Products: </a:t>
            </a: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end use is for consumers. This is the case even if</a:t>
            </a:r>
            <a:b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 are selling your product through intermediaries such as distributors or</a:t>
            </a:r>
            <a:b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retailers.</a:t>
            </a:r>
            <a:endParaRPr lang="en-US" dirty="0"/>
          </a:p>
        </p:txBody>
      </p:sp>
      <p:sp>
        <p:nvSpPr>
          <p:cNvPr id="26" name="Object 25"/>
          <p:cNvSpPr/>
          <p:nvPr/>
        </p:nvSpPr>
        <p:spPr>
          <a:xfrm>
            <a:off x="761810" y="5308295"/>
            <a:ext cx="6975429" cy="73023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b="1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Market Segment: </a:t>
            </a: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refers to a portion of a market that more specifically</a:t>
            </a:r>
            <a:b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characterizes smaller clusters in the market that better describe the</a:t>
            </a:r>
            <a:b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common consumer traits of each cluster.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76181" cy="128555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03856"/>
            <a:ext cx="11617595" cy="40938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Market Maps</a:t>
            </a:r>
            <a:endParaRPr lang="en-US" dirty="0"/>
          </a:p>
        </p:txBody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80" y="1820457"/>
            <a:ext cx="10751037" cy="4370882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 rot="-5400000">
            <a:off x="-1384987" y="2747853"/>
            <a:ext cx="2344652" cy="13569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520"/>
              </a:lnSpc>
              <a:spcAft>
                <a:spcPts val="600"/>
              </a:spcAft>
              <a:buNone/>
            </a:pPr>
            <a:r>
              <a:rPr lang="en-US" sz="1100" spc="144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QUALITY OF EXPERIENCE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428079" y="6326962"/>
            <a:ext cx="1231966" cy="13569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520"/>
              </a:lnSpc>
              <a:spcAft>
                <a:spcPts val="600"/>
              </a:spcAft>
              <a:buNone/>
            </a:pPr>
            <a:r>
              <a:rPr lang="en-US" sz="1100" spc="144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PRICE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666583" y="6189702"/>
            <a:ext cx="10671635" cy="0"/>
          </a:xfrm>
          <a:prstGeom prst="line">
            <a:avLst/>
          </a:prstGeom>
          <a:noFill/>
          <a:ln w="25400">
            <a:solidFill>
              <a:srgbClr val="3d3d3d">
                <a:alpha val="50000"/>
              </a:srgbClr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 rot="5400000">
            <a:off x="-1476356" y="4046763"/>
            <a:ext cx="4285879" cy="0"/>
          </a:xfrm>
          <a:prstGeom prst="line">
            <a:avLst/>
          </a:prstGeom>
          <a:noFill/>
          <a:ln w="25400">
            <a:solidFill>
              <a:srgbClr val="3d3d3d">
                <a:alpha val="50000"/>
              </a:srgbClr>
            </a:solidFill>
            <a:prstDash val="solid"/>
            <a:miter lim="800000"/>
          </a:ln>
        </p:spPr>
      </p:sp>
      <p:pic>
        <p:nvPicPr>
          <p:cNvPr id="9" name="Object 8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252" y="1820501"/>
            <a:ext cx="66658" cy="85704"/>
          </a:xfrm>
          <a:prstGeom prst="rect">
            <a:avLst/>
          </a:prstGeom>
        </p:spPr>
      </p:pic>
      <p:pic>
        <p:nvPicPr>
          <p:cNvPr id="10" name="Object 9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38215" y="6156373"/>
            <a:ext cx="85704" cy="66658"/>
          </a:xfrm>
          <a:prstGeom prst="rect">
            <a:avLst/>
          </a:prstGeom>
        </p:spPr>
      </p:pic>
      <p:pic>
        <p:nvPicPr>
          <p:cNvPr id="11" name="Object 10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26320" y="1847090"/>
            <a:ext cx="1104624" cy="1104624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8706658" y="2321590"/>
            <a:ext cx="1342735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OLIVERS</a:t>
            </a:r>
            <a:endParaRPr lang="en-US" dirty="0"/>
          </a:p>
        </p:txBody>
      </p:sp>
      <p:pic>
        <p:nvPicPr>
          <p:cNvPr id="13" name="Object 12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04859" y="3053190"/>
            <a:ext cx="1104624" cy="1104624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6579380" y="3527746"/>
            <a:ext cx="1354280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LONGO'S</a:t>
            </a:r>
            <a:endParaRPr lang="en-US" dirty="0"/>
          </a:p>
        </p:txBody>
      </p:sp>
      <p:pic>
        <p:nvPicPr>
          <p:cNvPr id="15" name="Object 14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38520" y="2449991"/>
            <a:ext cx="1104624" cy="1104624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5077971" y="2823377"/>
            <a:ext cx="1424627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MICHAEL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5073226" y="3025659"/>
            <a:ext cx="1434118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ANGELO'S</a:t>
            </a:r>
            <a:endParaRPr lang="en-US" dirty="0"/>
          </a:p>
        </p:txBody>
      </p:sp>
      <p:pic>
        <p:nvPicPr>
          <p:cNvPr id="18" name="Object 17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77762" y="1708268"/>
            <a:ext cx="1104624" cy="1104624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7839419" y="2099044"/>
            <a:ext cx="1380018" cy="28863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VILLAGE</a:t>
            </a:r>
            <a:b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GROCER</a:t>
            </a:r>
            <a:endParaRPr lang="en-US" dirty="0"/>
          </a:p>
        </p:txBody>
      </p:sp>
      <p:pic>
        <p:nvPicPr>
          <p:cNvPr id="20" name="Object 19" descr="preencoded.png">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03753" y="2752037"/>
            <a:ext cx="1104624" cy="1104624"/>
          </a:xfrm>
          <a:prstGeom prst="rect">
            <a:avLst/>
          </a:prstGeom>
        </p:spPr>
      </p:pic>
      <p:sp>
        <p:nvSpPr>
          <p:cNvPr id="21" name="Object 20"/>
          <p:cNvSpPr/>
          <p:nvPr/>
        </p:nvSpPr>
        <p:spPr>
          <a:xfrm>
            <a:off x="5848138" y="3226612"/>
            <a:ext cx="1414666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LOBLAWS</a:t>
            </a:r>
            <a:endParaRPr lang="en-US" dirty="0"/>
          </a:p>
        </p:txBody>
      </p:sp>
      <p:pic>
        <p:nvPicPr>
          <p:cNvPr id="22" name="Object 21" descr="preencoded.png">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84599" y="3967510"/>
            <a:ext cx="1104624" cy="1104624"/>
          </a:xfrm>
          <a:prstGeom prst="rect">
            <a:avLst/>
          </a:prstGeom>
        </p:spPr>
      </p:pic>
      <p:sp>
        <p:nvSpPr>
          <p:cNvPr id="23" name="Object 22"/>
          <p:cNvSpPr/>
          <p:nvPr/>
        </p:nvSpPr>
        <p:spPr>
          <a:xfrm>
            <a:off x="3186876" y="4442030"/>
            <a:ext cx="1298923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SOBEYS</a:t>
            </a:r>
            <a:endParaRPr lang="en-US" dirty="0"/>
          </a:p>
        </p:txBody>
      </p:sp>
      <p:pic>
        <p:nvPicPr>
          <p:cNvPr id="24" name="Object 23" descr="preencoded.png">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45894" y="4826183"/>
            <a:ext cx="1018920" cy="1018920"/>
          </a:xfrm>
          <a:prstGeom prst="rect">
            <a:avLst/>
          </a:prstGeom>
        </p:spPr>
      </p:pic>
      <p:sp>
        <p:nvSpPr>
          <p:cNvPr id="25" name="Object 24"/>
          <p:cNvSpPr/>
          <p:nvPr/>
        </p:nvSpPr>
        <p:spPr>
          <a:xfrm>
            <a:off x="713967" y="5257819"/>
            <a:ext cx="1481622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FRILLS</a:t>
            </a:r>
            <a:endParaRPr lang="en-US" dirty="0"/>
          </a:p>
        </p:txBody>
      </p:sp>
      <p:pic>
        <p:nvPicPr>
          <p:cNvPr id="26" name="Object 25" descr="preencoded.png">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12915" y="4344546"/>
            <a:ext cx="999875" cy="999875"/>
          </a:xfrm>
          <a:prstGeom prst="rect">
            <a:avLst/>
          </a:prstGeom>
        </p:spPr>
      </p:pic>
      <p:sp>
        <p:nvSpPr>
          <p:cNvPr id="27" name="Object 26"/>
          <p:cNvSpPr/>
          <p:nvPr/>
        </p:nvSpPr>
        <p:spPr>
          <a:xfrm>
            <a:off x="1185721" y="4767211"/>
            <a:ext cx="1454379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WALMART</a:t>
            </a:r>
            <a:endParaRPr lang="en-US" dirty="0"/>
          </a:p>
        </p:txBody>
      </p:sp>
      <p:pic>
        <p:nvPicPr>
          <p:cNvPr id="28" name="Object 27" descr="preencoded.png">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04696" y="5107397"/>
            <a:ext cx="1057011" cy="1057011"/>
          </a:xfrm>
          <a:prstGeom prst="rect">
            <a:avLst/>
          </a:prstGeom>
        </p:spPr>
      </p:pic>
      <p:sp>
        <p:nvSpPr>
          <p:cNvPr id="29" name="Object 28"/>
          <p:cNvSpPr/>
          <p:nvPr/>
        </p:nvSpPr>
        <p:spPr>
          <a:xfrm>
            <a:off x="1515582" y="5559985"/>
            <a:ext cx="1438167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FRESH CO</a:t>
            </a:r>
            <a:endParaRPr lang="en-US" dirty="0"/>
          </a:p>
        </p:txBody>
      </p:sp>
      <p:pic>
        <p:nvPicPr>
          <p:cNvPr id="30" name="Object 29" descr="preencoded.png">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990867" y="3619190"/>
            <a:ext cx="1066533" cy="1066533"/>
          </a:xfrm>
          <a:prstGeom prst="rect">
            <a:avLst/>
          </a:prstGeom>
        </p:spPr>
      </p:pic>
      <p:sp>
        <p:nvSpPr>
          <p:cNvPr id="31" name="Object 30"/>
          <p:cNvSpPr/>
          <p:nvPr/>
        </p:nvSpPr>
        <p:spPr>
          <a:xfrm>
            <a:off x="3765884" y="4073761"/>
            <a:ext cx="1513942" cy="12141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spc="125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METRO</a:t>
            </a:r>
            <a:endParaRPr lang="en-US" dirty="0"/>
          </a:p>
        </p:txBody>
      </p:sp>
      <p:sp>
        <p:nvSpPr>
          <p:cNvPr id="32" name="Object 31"/>
          <p:cNvSpPr/>
          <p:nvPr/>
        </p:nvSpPr>
        <p:spPr>
          <a:xfrm>
            <a:off x="7976586" y="3766928"/>
            <a:ext cx="1977695" cy="1977695"/>
          </a:xfrm>
          <a:prstGeom prst="ellipse">
            <a:avLst/>
          </a:prstGeom>
          <a:solidFill>
            <a:srgbClr val="a61e51"/>
          </a:solidFill>
        </p:spPr>
      </p:sp>
      <p:pic>
        <p:nvPicPr>
          <p:cNvPr id="33" name="Object 32" descr="preencoded.png">    </p:cNvPr>
          <p:cNvPicPr>
            <a:picLocks noChangeAspect="1"/>
          </p:cNvPicPr>
          <p:nvPr/>
        </p:nvPicPr>
        <p:blipFill>
          <a:blip r:embed="rId28"/>
          <a:srcRect l="6731" r="0" t="35676" b="2144"/>
          <a:stretch/>
        </p:blipFill>
        <p:spPr>
          <a:xfrm>
            <a:off x="7976586" y="3766928"/>
            <a:ext cx="1977695" cy="1977695"/>
          </a:xfrm>
          <a:prstGeom prst="ellipse">
            <a:avLst/>
          </a:prstGeom>
        </p:spPr>
      </p:pic>
      <p:pic>
        <p:nvPicPr>
          <p:cNvPr id="34" name="Object 33" descr="preencoded.png">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91862" y="1857059"/>
            <a:ext cx="4723219" cy="542789"/>
          </a:xfrm>
          <a:prstGeom prst="rect">
            <a:avLst/>
          </a:prstGeom>
        </p:spPr>
      </p:pic>
      <p:sp>
        <p:nvSpPr>
          <p:cNvPr id="35" name="Object 34"/>
          <p:cNvSpPr/>
          <p:nvPr/>
        </p:nvSpPr>
        <p:spPr>
          <a:xfrm>
            <a:off x="553813" y="1998053"/>
            <a:ext cx="5199128" cy="211357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912"/>
              </a:lnSpc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Southern Ontario Grocery Retailers</a:t>
            </a:r>
            <a:endParaRPr lang="en-US" dirty="0"/>
          </a:p>
        </p:txBody>
      </p:sp>
      <p:sp>
        <p:nvSpPr>
          <p:cNvPr id="36" name="Object 35"/>
          <p:cNvSpPr/>
          <p:nvPr/>
        </p:nvSpPr>
        <p:spPr>
          <a:xfrm>
            <a:off x="497424" y="984260"/>
            <a:ext cx="11617595" cy="69330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111"/>
              </a:lnSpc>
              <a:spcAft>
                <a:spcPts val="600"/>
              </a:spcAft>
              <a:buNone/>
            </a:pPr>
            <a:r>
              <a:rPr lang="en-US" sz="14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Evaluate areas in the broader market that may identify underserved market segments.                                                                                      </a:t>
            </a:r>
            <a:br>
              <a:rPr lang="en-US" sz="14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See where there may be too much competition and avoid entering that part of the market.                                                                             </a:t>
            </a:r>
            <a:br>
              <a:rPr lang="en-US" sz="14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Ensure your competitive marketing (including product strategy) considers the direct competitors for your segment.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76181" cy="128555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03856"/>
            <a:ext cx="11617595" cy="40938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Identify your Industry</a:t>
            </a:r>
            <a:endParaRPr lang="en-US" dirty="0"/>
          </a:p>
        </p:txBody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2711" y="2356848"/>
            <a:ext cx="5285053" cy="1047488"/>
          </a:xfrm>
          <a:prstGeom prst="rect">
            <a:avLst/>
          </a:prstGeom>
        </p:spPr>
      </p:pic>
      <p:pic>
        <p:nvPicPr>
          <p:cNvPr id="5" name="Object 4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955896"/>
            <a:ext cx="1142714" cy="1352212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1333167" y="2566346"/>
            <a:ext cx="761810" cy="59992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30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1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1714071" y="2566346"/>
            <a:ext cx="4389427" cy="59992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700" spc="2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BRAINSTORM KEYWORDS</a:t>
            </a:r>
            <a:endParaRPr lang="en-US" dirty="0"/>
          </a:p>
        </p:txBody>
      </p:sp>
      <p:pic>
        <p:nvPicPr>
          <p:cNvPr id="8" name="Object 7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2711" y="3499563"/>
            <a:ext cx="3523369" cy="1047488"/>
          </a:xfrm>
          <a:prstGeom prst="rect">
            <a:avLst/>
          </a:prstGeom>
        </p:spPr>
      </p:pic>
      <p:pic>
        <p:nvPicPr>
          <p:cNvPr id="9" name="Object 8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3459467"/>
            <a:ext cx="1142714" cy="1123669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1333167" y="3709060"/>
            <a:ext cx="761810" cy="59992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30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2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1714071" y="3709060"/>
            <a:ext cx="2741848" cy="59992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700" spc="2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BRAINSTORM</a:t>
            </a:r>
            <a:br>
              <a:rPr lang="en-US" sz="1700" spc="2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spc="2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COMPETITORS</a:t>
            </a:r>
            <a:endParaRPr lang="en-US" dirty="0"/>
          </a:p>
        </p:txBody>
      </p:sp>
      <p:pic>
        <p:nvPicPr>
          <p:cNvPr id="12" name="Object 11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2711" y="4642277"/>
            <a:ext cx="10570107" cy="1047488"/>
          </a:xfrm>
          <a:prstGeom prst="rect">
            <a:avLst/>
          </a:prstGeom>
        </p:spPr>
      </p:pic>
      <p:pic>
        <p:nvPicPr>
          <p:cNvPr id="13" name="Object 12" descr="preencoded.png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4737503"/>
            <a:ext cx="1142714" cy="1352212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1333167" y="4851774"/>
            <a:ext cx="761810" cy="59992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30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3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1714071" y="4851774"/>
            <a:ext cx="9332166" cy="59992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700" spc="21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EXAMPLE SCENARIO </a:t>
            </a:r>
            <a:endParaRPr lang="en-US" dirty="0"/>
          </a:p>
        </p:txBody>
      </p:sp>
      <p:pic>
        <p:nvPicPr>
          <p:cNvPr id="16" name="Object 15" descr="preencoded.png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07890" y="3817082"/>
            <a:ext cx="7218145" cy="438040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4479438" y="3933855"/>
            <a:ext cx="7673175" cy="164265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Note, competitors may be outside your industry if you are selling B2B or B2C.</a:t>
            </a:r>
            <a:endParaRPr lang="en-US" dirty="0"/>
          </a:p>
        </p:txBody>
      </p:sp>
      <p:pic>
        <p:nvPicPr>
          <p:cNvPr id="18" name="Object 17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96820" y="5698841"/>
            <a:ext cx="7265758" cy="999875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1749227" y="5815638"/>
            <a:ext cx="7339588" cy="73023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Business idea: Fitness and diet tracker for Type 2 diabetics                                     </a:t>
            </a:r>
            <a:b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Competitors: MyFitnessPal, WW International aka Weight Watchers                       </a:t>
            </a:r>
            <a:b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Keywords: mobile app, type 2 diabetes, diet and nutrition, fitness tracker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531100" y="1214817"/>
            <a:ext cx="9917793" cy="49132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Your startup is a combination of sectors that involve technology with a traditional industry.              </a:t>
            </a:r>
            <a:br>
              <a:rPr lang="en-US" sz="16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 an industry doesn’t exist for your startup idea and you need a proxy industry to research.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4470271" y="4929229"/>
            <a:ext cx="6534601" cy="49132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b="1" sz="1600" u="sng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85" invalidUrl="" action="" tgtFrame="" tooltip="" history="1" highlightClick="0" endSnd="0"/>
              </a:rPr>
              <a:t>View the Jamboard</a:t>
            </a:r>
            <a:r>
              <a:rPr lang="en-US" sz="16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to see how we identify keywords and</a:t>
            </a:r>
            <a:br>
              <a:rPr lang="en-US" sz="16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competitors for the below scenario.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9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76181" cy="2199725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858087"/>
            <a:ext cx="8816370" cy="409380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Brainstorm your Industry Keywords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5709"/>
            <a:ext cx="8816370" cy="218974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1991"/>
              </a:lnSpc>
              <a:spcAft>
                <a:spcPts val="600"/>
              </a:spcAft>
              <a:buNone/>
            </a:pPr>
            <a:r>
              <a:rPr lang="en-US" b="1" sz="1900" dirty="0" smtClean="0">
                <a:solidFill>
                  <a:srgbClr val="923871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Reflection #1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1516765"/>
            <a:ext cx="8816370" cy="49132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 minutes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88" invalidUrl="" action="" tgtFrame="" tooltip="" history="1" highlightClick="0" endSnd="0"/>
              </a:rPr>
              <a:t>Google Jamboard 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this activity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9387727" y="0"/>
            <a:ext cx="2810747" cy="6865808"/>
          </a:xfrm>
          <a:prstGeom prst="rect">
            <a:avLst/>
          </a:prstGeom>
          <a:solidFill>
            <a:srgbClr val="923871"/>
          </a:solidFill>
        </p:spPr>
      </p:sp>
      <p:sp>
        <p:nvSpPr>
          <p:cNvPr id="7" name="Object 6"/>
          <p:cNvSpPr/>
          <p:nvPr/>
        </p:nvSpPr>
        <p:spPr>
          <a:xfrm>
            <a:off x="9673406" y="3163741"/>
            <a:ext cx="2620295" cy="1429643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Don’t worry if your</a:t>
            </a:r>
            <a:b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industry keywords</a:t>
            </a:r>
            <a:b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aren’t perfect! You will</a:t>
            </a:r>
            <a:b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fine-tune them as you</a:t>
            </a:r>
            <a:b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your research.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9673406" y="4926676"/>
            <a:ext cx="2239390" cy="0"/>
          </a:xfrm>
          <a:prstGeom prst="line">
            <a:avLst/>
          </a:prstGeom>
          <a:noFill/>
          <a:ln w="12700">
            <a:solidFill>
              <a:srgbClr val="ffffff">
                <a:alpha val="80000"/>
              </a:srgbClr>
            </a:solidFill>
            <a:prstDash val="solid"/>
            <a:miter lim="800000"/>
          </a:ln>
        </p:spPr>
      </p:sp>
      <p:sp>
        <p:nvSpPr>
          <p:cNvPr id="9" name="Object 8"/>
          <p:cNvSpPr/>
          <p:nvPr/>
        </p:nvSpPr>
        <p:spPr>
          <a:xfrm>
            <a:off x="9673406" y="5233110"/>
            <a:ext cx="2620295" cy="49132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Other brainstorming</a:t>
            </a:r>
            <a:b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tools include: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9673406" y="5973732"/>
            <a:ext cx="2620295" cy="17854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u="sng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89" invalidUrl="" action="" tgtFrame="" tooltip="" history="1" highlightClick="0" endSnd="0"/>
              </a:rPr>
              <a:t>Lino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9673406" y="6401580"/>
            <a:ext cx="2620295" cy="17854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u="sng" spc="57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90" invalidUrl="" action="" tgtFrame="" tooltip="" history="1" highlightClick="0" endSnd="0"/>
              </a:rPr>
              <a:t>Padlet</a:t>
            </a:r>
            <a:endParaRPr lang="en-US" dirty="0"/>
          </a:p>
        </p:txBody>
      </p:sp>
      <p:pic>
        <p:nvPicPr>
          <p:cNvPr id="12" name="Object 11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6131" y="2643122"/>
            <a:ext cx="4313746" cy="1190327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285679" y="3145983"/>
            <a:ext cx="4408185" cy="14998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spc="163" kern="0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1: BRAINSTORM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61810" y="3987656"/>
            <a:ext cx="4027280" cy="2520325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Brainstorm possible industry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keywords and competitors for your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business idea in your personal journal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 Jamboard. 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Recall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the </a:t>
            </a: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93" invalidUrl="" action="" tgtFrame="" tooltip="" history="1" highlightClick="0" endSnd="0"/>
              </a:rPr>
              <a:t>example Jamboard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for the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fitness and diet tracker for Type 2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diabetics</a:t>
            </a:r>
            <a:endParaRPr lang="en-US" dirty="0"/>
          </a:p>
        </p:txBody>
      </p:sp>
      <p:pic>
        <p:nvPicPr>
          <p:cNvPr id="15" name="Object 1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8530" y="2643122"/>
            <a:ext cx="4313746" cy="1190327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4693864" y="3145983"/>
            <a:ext cx="4122507" cy="14998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spc="163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2: SEARCH FOR IDEAS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4884316" y="3987656"/>
            <a:ext cx="4027280" cy="2207551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 help, think about companies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currently doing similar work and the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industries they may be situated in. 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the </a:t>
            </a: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96" invalidUrl="" action="" tgtFrame="" tooltip="" history="1" highlightClick="0" endSnd="0"/>
              </a:rPr>
              <a:t>Canadian government “Find</a:t>
            </a:r>
            <a:b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96" invalidUrl="" action="" tgtFrame="" tooltip="" history="1" highlightClick="0" endSnd="0"/>
              </a:rPr>
            </a:br>
            <a:r>
              <a:rPr lang="en-US" sz="1600" u="sng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96" invalidUrl="" action="" tgtFrame="" tooltip="" history="1" highlightClick="0" endSnd="0"/>
              </a:rPr>
              <a:t>your industry sector” webpage</a:t>
            </a: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to help</a:t>
            </a:r>
            <a:b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spc="57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 brainstorm.</a:t>
            </a:r>
            <a:endParaRPr lang="en-US" dirty="0"/>
          </a:p>
        </p:txBody>
      </p:sp>
      <p:pic>
        <p:nvPicPr>
          <p:cNvPr id="18" name="Object 17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1134" y="3019191"/>
            <a:ext cx="428518" cy="514221"/>
          </a:xfrm>
          <a:prstGeom prst="rect">
            <a:avLst/>
          </a:prstGeom>
        </p:spPr>
      </p:pic>
      <p:pic>
        <p:nvPicPr>
          <p:cNvPr id="19" name="Object 18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08516" y="3026660"/>
            <a:ext cx="380905" cy="542789"/>
          </a:xfrm>
          <a:prstGeom prst="rect">
            <a:avLst/>
          </a:prstGeom>
        </p:spPr>
      </p:pic>
      <p:sp>
        <p:nvSpPr>
          <p:cNvPr id="20" name="Object 19"/>
          <p:cNvSpPr/>
          <p:nvPr/>
        </p:nvSpPr>
        <p:spPr>
          <a:xfrm>
            <a:off x="9576240" y="846187"/>
            <a:ext cx="2163992" cy="2163992"/>
          </a:xfrm>
          <a:prstGeom prst="ellipse">
            <a:avLst/>
          </a:prstGeom>
          <a:solidFill>
            <a:srgbClr val="923871">
              <a:alpha val="30000"/>
            </a:srgbClr>
          </a:solidFill>
        </p:spPr>
      </p:sp>
      <p:pic>
        <p:nvPicPr>
          <p:cNvPr id="21" name="Object 20" descr="preencoded.png">    </p:cNvPr>
          <p:cNvPicPr>
            <a:picLocks noChangeAspect="1"/>
          </p:cNvPicPr>
          <p:nvPr/>
        </p:nvPicPr>
        <p:blipFill>
          <a:blip r:embed="rId16"/>
          <a:srcRect l="4229" r="42805" t="5854" b="14687"/>
          <a:stretch/>
        </p:blipFill>
        <p:spPr>
          <a:xfrm>
            <a:off x="9576240" y="846187"/>
            <a:ext cx="2163992" cy="2163992"/>
          </a:xfrm>
          <a:prstGeom prst="ellipse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797988" cy="6865808"/>
          </a:xfrm>
          <a:prstGeom prst="rect">
            <a:avLst/>
          </a:prstGeom>
          <a:solidFill>
            <a:srgbClr val="f9f9f8"/>
          </a:solidFill>
        </p:spPr>
      </p:sp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7878" y="1495009"/>
            <a:ext cx="761810" cy="752287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20871" y="2563558"/>
            <a:ext cx="2556247" cy="1888394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3903"/>
              </a:lnSpc>
              <a:spcAft>
                <a:spcPts val="600"/>
              </a:spcAft>
              <a:buNone/>
            </a:pPr>
            <a: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Industry</a:t>
            </a:r>
            <a:b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Profiles</a:t>
            </a:r>
            <a:b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and</a:t>
            </a:r>
            <a:b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700" dirty="0" smtClean="0">
                <a:solidFill>
                  <a:srgbClr val="000000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Reports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-53728" y="4701623"/>
            <a:ext cx="2905444" cy="76716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Canadian, U.S. and</a:t>
            </a:r>
            <a:b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International</a:t>
            </a:r>
            <a:b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spc="57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Government Resources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3746111" y="552572"/>
            <a:ext cx="133313" cy="133317"/>
          </a:xfrm>
          <a:prstGeom prst="ellipse">
            <a:avLst/>
          </a:prstGeom>
          <a:solidFill>
            <a:srgbClr val="a61e51"/>
          </a:solidFill>
        </p:spPr>
      </p:sp>
      <p:sp>
        <p:nvSpPr>
          <p:cNvPr id="7" name="Object 6"/>
          <p:cNvSpPr/>
          <p:nvPr/>
        </p:nvSpPr>
        <p:spPr>
          <a:xfrm>
            <a:off x="4022475" y="511789"/>
            <a:ext cx="3656686" cy="44867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127"/>
              </a:lnSpc>
              <a:spcAft>
                <a:spcPts val="600"/>
              </a:spcAft>
              <a:buNone/>
            </a:pPr>
            <a: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4" invalidUrl="" action="" tgtFrame="" tooltip="" history="1" highlightClick="0" endSnd="0"/>
              </a:rPr>
              <a:t>RESEARCH &amp; BUSINESS</a:t>
            </a:r>
            <a:b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4" invalidUrl="" action="" tgtFrame="" tooltip="" history="1" highlightClick="0" endSnd="0"/>
              </a:rPr>
            </a:br>
            <a: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4" invalidUrl="" action="" tgtFrame="" tooltip="" history="1" highlightClick="0" endSnd="0"/>
              </a:rPr>
              <a:t>INTELLIGENCE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022475" y="1163262"/>
            <a:ext cx="3656686" cy="693306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111"/>
              </a:lnSpc>
              <a:spcAft>
                <a:spcPts val="600"/>
              </a:spcAft>
              <a:buNone/>
            </a:pP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Industry sector data, financial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benchmarks, labour trends and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business statistics.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3746111" y="2337022"/>
            <a:ext cx="133313" cy="133317"/>
          </a:xfrm>
          <a:prstGeom prst="ellipse">
            <a:avLst/>
          </a:prstGeom>
          <a:solidFill>
            <a:srgbClr val="a61e51"/>
          </a:solidFill>
        </p:spPr>
      </p:sp>
      <p:sp>
        <p:nvSpPr>
          <p:cNvPr id="10" name="Object 9"/>
          <p:cNvSpPr/>
          <p:nvPr/>
        </p:nvSpPr>
        <p:spPr>
          <a:xfrm>
            <a:off x="4022475" y="2296320"/>
            <a:ext cx="3656686" cy="718794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127"/>
              </a:lnSpc>
              <a:spcAft>
                <a:spcPts val="600"/>
              </a:spcAft>
              <a:buNone/>
            </a:pPr>
            <a: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5" invalidUrl="" action="" tgtFrame="" tooltip="" history="1" highlightClick="0" endSnd="0"/>
              </a:rPr>
              <a:t>INDUSTRY CANADA:</a:t>
            </a:r>
            <a:b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5" invalidUrl="" action="" tgtFrame="" tooltip="" history="1" highlightClick="0" endSnd="0"/>
              </a:rPr>
            </a:br>
            <a: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5" invalidUrl="" action="" tgtFrame="" tooltip="" history="1" highlightClick="0" endSnd="0"/>
              </a:rPr>
              <a:t>CANADIAN INDUSTRY</a:t>
            </a:r>
            <a:b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5" invalidUrl="" action="" tgtFrame="" tooltip="" history="1" highlightClick="0" endSnd="0"/>
              </a:rPr>
            </a:br>
            <a: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5" invalidUrl="" action="" tgtFrame="" tooltip="" history="1" highlightClick="0" endSnd="0"/>
              </a:rPr>
              <a:t>STATISTICS 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022475" y="3217916"/>
            <a:ext cx="3656686" cy="96139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111"/>
              </a:lnSpc>
              <a:spcAft>
                <a:spcPts val="600"/>
              </a:spcAft>
              <a:buNone/>
            </a:pP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Industry trends and financial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information, such as GDP, labour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productivity, manufacturing and trade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data.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3746111" y="4659797"/>
            <a:ext cx="133313" cy="133317"/>
          </a:xfrm>
          <a:prstGeom prst="ellipse">
            <a:avLst/>
          </a:prstGeom>
          <a:solidFill>
            <a:srgbClr val="a61e51"/>
          </a:solidFill>
        </p:spPr>
      </p:sp>
      <p:sp>
        <p:nvSpPr>
          <p:cNvPr id="13" name="Object 12"/>
          <p:cNvSpPr/>
          <p:nvPr/>
        </p:nvSpPr>
        <p:spPr>
          <a:xfrm>
            <a:off x="4022475" y="4619065"/>
            <a:ext cx="3656686" cy="44867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127"/>
              </a:lnSpc>
              <a:spcAft>
                <a:spcPts val="600"/>
              </a:spcAft>
              <a:buNone/>
            </a:pPr>
            <a: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6" invalidUrl="" action="" tgtFrame="" tooltip="" history="1" highlightClick="0" endSnd="0"/>
              </a:rPr>
              <a:t>INDUSTRY ECONOMIC</a:t>
            </a:r>
            <a:b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6" invalidUrl="" action="" tgtFrame="" tooltip="" history="1" highlightClick="0" endSnd="0"/>
              </a:rPr>
            </a:br>
            <a: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6" invalidUrl="" action="" tgtFrame="" tooltip="" history="1" highlightClick="0" endSnd="0"/>
              </a:rPr>
              <a:t>ACCOUNTS</a:t>
            </a:r>
            <a:r>
              <a:rPr lang="en-US" sz="1600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4022475" y="5270539"/>
            <a:ext cx="3656686" cy="103757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111"/>
              </a:lnSpc>
              <a:spcAft>
                <a:spcPts val="600"/>
              </a:spcAft>
              <a:buNone/>
            </a:pP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U.S. Government</a:t>
            </a:r>
          </a:p>
          <a:p>
            <a:pPr algn="l">
              <a:lnSpc>
                <a:spcPts val="2111"/>
              </a:lnSpc>
              <a:spcAft>
                <a:spcPts val="600"/>
              </a:spcAft>
              <a:buNone/>
            </a:pP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GDP</a:t>
            </a: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by industry and input/output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accounts from the Bureau of Economic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Analysis, U.S. Government.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678951" y="552572"/>
            <a:ext cx="133313" cy="133317"/>
          </a:xfrm>
          <a:prstGeom prst="ellipse">
            <a:avLst/>
          </a:prstGeom>
          <a:solidFill>
            <a:srgbClr val="a61e51"/>
          </a:solidFill>
        </p:spPr>
      </p:sp>
      <p:sp>
        <p:nvSpPr>
          <p:cNvPr id="16" name="Object 15"/>
          <p:cNvSpPr/>
          <p:nvPr/>
        </p:nvSpPr>
        <p:spPr>
          <a:xfrm>
            <a:off x="7955317" y="511789"/>
            <a:ext cx="3656686" cy="448672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127"/>
              </a:lnSpc>
              <a:spcAft>
                <a:spcPts val="600"/>
              </a:spcAft>
              <a:buNone/>
            </a:pPr>
            <a: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7" invalidUrl="" action="" tgtFrame="" tooltip="" history="1" highlightClick="0" endSnd="0"/>
              </a:rPr>
              <a:t>INDUSTRY SECTORS:</a:t>
            </a:r>
            <a:b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7" invalidUrl="" action="" tgtFrame="" tooltip="" history="1" highlightClick="0" endSnd="0"/>
              </a:rPr>
            </a:br>
            <a: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7" invalidUrl="" action="" tgtFrame="" tooltip="" history="1" highlightClick="0" endSnd="0"/>
              </a:rPr>
              <a:t>EUROPEAN COMMISSION</a:t>
            </a:r>
            <a:r>
              <a:rPr lang="en-US" sz="1600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7955317" y="1163262"/>
            <a:ext cx="3656686" cy="961398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111"/>
              </a:lnSpc>
              <a:spcAft>
                <a:spcPts val="600"/>
              </a:spcAft>
              <a:buNone/>
            </a:pP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Industry profiles, news and commission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roles in a selection of industries,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provided by the Enterprise Directorate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General of the European Union.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7678951" y="2605143"/>
            <a:ext cx="133313" cy="133317"/>
          </a:xfrm>
          <a:prstGeom prst="ellipse">
            <a:avLst/>
          </a:prstGeom>
          <a:solidFill>
            <a:srgbClr val="a61e51"/>
          </a:solidFill>
        </p:spPr>
      </p:sp>
      <p:sp>
        <p:nvSpPr>
          <p:cNvPr id="19" name="Object 18"/>
          <p:cNvSpPr/>
          <p:nvPr/>
        </p:nvSpPr>
        <p:spPr>
          <a:xfrm>
            <a:off x="7955317" y="2564411"/>
            <a:ext cx="3656686" cy="17854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127"/>
              </a:lnSpc>
              <a:spcAft>
                <a:spcPts val="600"/>
              </a:spcAft>
              <a:buNone/>
            </a:pPr>
            <a:r>
              <a:rPr lang="en-US" sz="1600" u="sng" spc="201" kern="0" dirty="0" smtClean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8" invalidUrl="" action="" tgtFrame="" tooltip="" history="1" highlightClick="0" endSnd="0"/>
              </a:rPr>
              <a:t>GLOBALEDGE 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7955317" y="2945763"/>
            <a:ext cx="3656686" cy="1229489"/>
          </a:xfrm>
          <a:prstGeom prst="rect">
            <a:avLst/>
          </a:prstGeom>
          <a:noFill/>
        </p:spPr>
        <p:txBody>
          <a:bodyPr wrap="square" rtlCol="0" anchor="t" bIns="0" lIns="0" rIns="0" tIns="0"/>
          <a:lstStyle/>
          <a:p>
            <a:pPr algn="l">
              <a:lnSpc>
                <a:spcPts val="2111"/>
              </a:lnSpc>
              <a:spcAft>
                <a:spcPts val="600"/>
              </a:spcAft>
              <a:buNone/>
            </a:pP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Offers multiple resources for studying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international business and gathering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country information. Explore 'Global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Insights' and the 'Global Resources</a:t>
            </a:r>
            <a:b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400" spc="48" kern="0" dirty="0" smtClean="0">
                <a:solidFill>
                  <a:srgbClr val="3d3d3d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Directory'.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</PresentationFormat>
  <Paragraphs>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2021-07-26T22:56:50.357Z</dcterms:created>
  <dcterms:modified xsi:type="dcterms:W3CDTF">2021-07-26T22:56:50.357Z</dcterms:modified>
</cp:coreProperties>
</file>