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12192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Playfair Display" pitchFamily="2" charset="77"/>
      <p:regular r:id="rId16"/>
      <p:italic r:id="rId17"/>
    </p:embeddedFont>
    <p:embeddedFont>
      <p:font typeface="Roboto" panose="02000000000000000000" pitchFamily="2" charset="0"/>
      <p:regular r:id="rId18"/>
      <p:bold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593"/>
  </p:normalViewPr>
  <p:slideViewPr>
    <p:cSldViewPr snapToGrid="0" snapToObjects="1">
      <p:cViewPr varScale="1">
        <p:scale>
          <a:sx n="121" d="100"/>
          <a:sy n="121" d="100"/>
        </p:scale>
        <p:origin x="20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894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4.0/" TargetMode="Externa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21" Type="http://schemas.openxmlformats.org/officeDocument/2006/relationships/image" Target="../media/image28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20" Type="http://schemas.openxmlformats.org/officeDocument/2006/relationships/image" Target="../media/image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11" Type="http://schemas.openxmlformats.org/officeDocument/2006/relationships/image" Target="../media/image18.sv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6.pn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Relationship Id="rId22" Type="http://schemas.openxmlformats.org/officeDocument/2006/relationships/image" Target="../media/image2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ttps:/steveblank.com/2015/02/12/what-do-i-do-now/" TargetMode="External"/><Relationship Id="rId5" Type="http://schemas.openxmlformats.org/officeDocument/2006/relationships/image" Target="../media/image32.svg"/><Relationship Id="rId10" Type="http://schemas.openxmlformats.org/officeDocument/2006/relationships/image" Target="../media/image36.svg"/><Relationship Id="rId4" Type="http://schemas.openxmlformats.org/officeDocument/2006/relationships/image" Target="../media/image31.png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youtu.be/TbMgWr1YVfs?t=197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https:/smallbiztrends.com/2020/06/market-research-questions.html" TargetMode="External"/><Relationship Id="rId13" Type="http://schemas.openxmlformats.org/officeDocument/2006/relationships/image" Target="../media/image45.png"/><Relationship Id="rId3" Type="http://schemas.openxmlformats.org/officeDocument/2006/relationships/image" Target="../media/image38.png"/><Relationship Id="rId7" Type="http://schemas.openxmlformats.org/officeDocument/2006/relationships/hyperlink" Target="http://https:/www.entrepreneur.com/article/237983" TargetMode="External"/><Relationship Id="rId12" Type="http://schemas.openxmlformats.org/officeDocument/2006/relationships/image" Target="../media/image44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5" Type="http://schemas.openxmlformats.org/officeDocument/2006/relationships/hyperlink" Target="http://https:/jamboard.google.com/" TargetMode="External"/><Relationship Id="rId15" Type="http://schemas.openxmlformats.org/officeDocument/2006/relationships/image" Target="../media/image47.png"/><Relationship Id="rId10" Type="http://schemas.openxmlformats.org/officeDocument/2006/relationships/image" Target="../media/image42.svg"/><Relationship Id="rId4" Type="http://schemas.openxmlformats.org/officeDocument/2006/relationships/image" Target="../media/image39.svg"/><Relationship Id="rId9" Type="http://schemas.openxmlformats.org/officeDocument/2006/relationships/image" Target="../media/image41.png"/><Relationship Id="rId14" Type="http://schemas.openxmlformats.org/officeDocument/2006/relationships/image" Target="../media/image4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://https:/www.strategyzer.com/canvas/value-proposition-canvas" TargetMode="External"/><Relationship Id="rId3" Type="http://schemas.openxmlformats.org/officeDocument/2006/relationships/image" Target="../media/image49.png"/><Relationship Id="rId7" Type="http://schemas.openxmlformats.org/officeDocument/2006/relationships/hyperlink" Target="http://https:/customerdevlabs.com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https:/steveblank.com/2010/03/11/teaching-entrepreneurship-%e2%80%93-by-getting-out-of-the-building/" TargetMode="External"/><Relationship Id="rId5" Type="http://schemas.openxmlformats.org/officeDocument/2006/relationships/hyperlink" Target="http://https:/youtu.be/Stc0beAxavY" TargetMode="External"/><Relationship Id="rId10" Type="http://schemas.openxmlformats.org/officeDocument/2006/relationships/hyperlink" Target="http://https:/vwo.com/blog/ab-testing-examples/" TargetMode="External"/><Relationship Id="rId4" Type="http://schemas.openxmlformats.org/officeDocument/2006/relationships/image" Target="../media/image50.svg"/><Relationship Id="rId9" Type="http://schemas.openxmlformats.org/officeDocument/2006/relationships/hyperlink" Target="http://https:/www.capterra.com/ux-software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/>
          <a:srcRect t="28898" b="28898"/>
          <a:stretch/>
        </p:blipFill>
        <p:spPr>
          <a:xfrm>
            <a:off x="0" y="0"/>
            <a:ext cx="12188952" cy="3428143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380905" y="4360204"/>
            <a:ext cx="11808047" cy="14646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6452"/>
              </a:lnSpc>
              <a:spcAft>
                <a:spcPts val="600"/>
              </a:spcAft>
              <a:buNone/>
            </a:pPr>
            <a:r>
              <a:rPr lang="en-US" sz="61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Understanding Market</a:t>
            </a:r>
            <a:br>
              <a:rPr lang="en-US" sz="61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61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Research Strategies</a:t>
            </a:r>
            <a:endParaRPr lang="en-US" dirty="0"/>
          </a:p>
        </p:txBody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2033" y="3701621"/>
            <a:ext cx="5894501" cy="49517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554463" y="3836021"/>
            <a:ext cx="5967385" cy="19283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330"/>
              </a:lnSpc>
              <a:spcAft>
                <a:spcPts val="600"/>
              </a:spcAft>
              <a:buNone/>
            </a:pPr>
            <a:r>
              <a:rPr lang="en-US" sz="1700" kern="0" spc="220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 RESEARCH 101: PART 1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60124" y="6422297"/>
            <a:ext cx="10272673" cy="128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42"/>
              </a:lnSpc>
              <a:spcAft>
                <a:spcPts val="600"/>
              </a:spcAft>
              <a:buNone/>
            </a:pPr>
            <a:r>
              <a:rPr lang="en-US" sz="1100" kern="0" spc="3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© 2021 Sarah Shujah, Mariana Jardim, Carey Toane, and Bill McConkey.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460124" y="6593257"/>
            <a:ext cx="10272673" cy="128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642"/>
              </a:lnSpc>
              <a:spcAft>
                <a:spcPts val="600"/>
              </a:spcAft>
              <a:buNone/>
            </a:pPr>
            <a:r>
              <a:rPr lang="en-US" sz="1100" kern="0" spc="3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work is licensed under a </a:t>
            </a:r>
            <a:r>
              <a:rPr lang="en-US" sz="1100" u="sng" kern="0" spc="3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/>
              </a:rPr>
              <a:t>Creative Commons Attribution-NonCommercial-ShareAlike 4.0 International License</a:t>
            </a:r>
            <a:r>
              <a:rPr lang="en-US" sz="1100" kern="0" spc="3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</a:t>
            </a:r>
            <a:endParaRPr lang="en-US" dirty="0"/>
          </a:p>
        </p:txBody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1081134" y="6446014"/>
            <a:ext cx="952262" cy="33317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0014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476131" y="476131"/>
            <a:ext cx="4879736" cy="5913546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/>
          <a:srcRect l="22457" r="22457"/>
          <a:stretch/>
        </p:blipFill>
        <p:spPr>
          <a:xfrm>
            <a:off x="476131" y="476131"/>
            <a:ext cx="4879736" cy="5913546"/>
          </a:xfrm>
          <a:prstGeom prst="rect">
            <a:avLst/>
          </a:prstGeom>
        </p:spPr>
      </p:pic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111" y="476131"/>
            <a:ext cx="5989727" cy="2856786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6596188" y="826747"/>
            <a:ext cx="4628599" cy="187253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research is the collection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and analysis of information on your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industry and competitors (sellers),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customers (buyers) and products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that form your market, to help you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make better decisions and reduce</a:t>
            </a:r>
            <a:b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risk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6032684" y="3068664"/>
            <a:ext cx="5775363" cy="121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kern="0" spc="125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ADAPTED FROM THE SAGE DICTIONARY OF SOCIAL RESEARCH METHODS, 2006</a:t>
            </a:r>
            <a:endParaRPr lang="en-US" dirty="0"/>
          </a:p>
        </p:txBody>
      </p:sp>
      <p:pic>
        <p:nvPicPr>
          <p:cNvPr id="7" name="Object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6797" y="285679"/>
            <a:ext cx="6366477" cy="3237690"/>
          </a:xfrm>
          <a:prstGeom prst="rect">
            <a:avLst/>
          </a:prstGeom>
        </p:spPr>
      </p:pic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727111" y="3523369"/>
            <a:ext cx="5989727" cy="2856786"/>
          </a:xfrm>
          <a:prstGeom prst="rect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6596188" y="4693149"/>
            <a:ext cx="4628599" cy="2342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151"/>
              </a:lnSpc>
              <a:spcAft>
                <a:spcPts val="600"/>
              </a:spcAft>
              <a:buNone/>
            </a:pPr>
            <a:r>
              <a:rPr lang="en-US" sz="2000" dirty="0">
                <a:solidFill>
                  <a:srgbClr val="FFFFF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72 percent of all new products flop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9047722" y="6115902"/>
            <a:ext cx="2760325" cy="12141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317"/>
              </a:lnSpc>
              <a:spcAft>
                <a:spcPts val="600"/>
              </a:spcAft>
              <a:buNone/>
            </a:pPr>
            <a:r>
              <a:rPr lang="en-US" sz="1000" kern="0" spc="125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SIMON KUCHER &amp; PARTNERS, 2014</a:t>
            </a:r>
            <a:endParaRPr lang="en-US" dirty="0"/>
          </a:p>
        </p:txBody>
      </p:sp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36797" y="3332917"/>
            <a:ext cx="6366477" cy="3237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7201850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The Concentric Circle Model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7868433" y="95226"/>
            <a:ext cx="4225292" cy="666583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Object 4"/>
          <p:cNvSpPr/>
          <p:nvPr/>
        </p:nvSpPr>
        <p:spPr>
          <a:xfrm>
            <a:off x="8191956" y="1213888"/>
            <a:ext cx="2601971" cy="17854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Start with a hypothesis.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8191956" y="1641737"/>
            <a:ext cx="3604131" cy="804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How does your product solve a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problem or create new value for a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user?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8191956" y="2695132"/>
            <a:ext cx="3406425" cy="804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Consider questions you need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answered about your customer,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industry, and competitors.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191956" y="3748527"/>
            <a:ext cx="3889130" cy="804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primary and secondary market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to iterate answers, creating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better hypothesis at each stage.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8191956" y="4801922"/>
            <a:ext cx="3959153" cy="80409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Build confidence in your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product/service as you move through</a:t>
            </a:r>
            <a:b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inner circle to the outer circle.</a:t>
            </a:r>
            <a:endParaRPr lang="en-US" dirty="0"/>
          </a:p>
        </p:txBody>
      </p:sp>
      <p:pic>
        <p:nvPicPr>
          <p:cNvPr id="10" name="Object 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86629" y="3523369"/>
            <a:ext cx="999875" cy="999875"/>
          </a:xfrm>
          <a:prstGeom prst="rect">
            <a:avLst/>
          </a:prstGeom>
        </p:spPr>
      </p:pic>
      <p:pic>
        <p:nvPicPr>
          <p:cNvPr id="11" name="Object 10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915262" y="3051999"/>
            <a:ext cx="1942614" cy="1942614"/>
          </a:xfrm>
          <a:prstGeom prst="rect">
            <a:avLst/>
          </a:prstGeom>
        </p:spPr>
      </p:pic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3412" y="2890115"/>
            <a:ext cx="2266383" cy="2266383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443891" y="2580630"/>
            <a:ext cx="2885353" cy="2885353"/>
          </a:xfrm>
          <a:prstGeom prst="rect">
            <a:avLst/>
          </a:prstGeom>
        </p:spPr>
      </p:pic>
      <p:pic>
        <p:nvPicPr>
          <p:cNvPr id="14" name="Object 13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82042" y="2418745"/>
            <a:ext cx="3209123" cy="3209123"/>
          </a:xfrm>
          <a:prstGeom prst="rect">
            <a:avLst/>
          </a:prstGeom>
        </p:spPr>
      </p:pic>
      <p:pic>
        <p:nvPicPr>
          <p:cNvPr id="15" name="Object 14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972520" y="2109260"/>
            <a:ext cx="3828093" cy="3828093"/>
          </a:xfrm>
          <a:prstGeom prst="rect">
            <a:avLst/>
          </a:prstGeom>
        </p:spPr>
      </p:pic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10673" y="1947376"/>
            <a:ext cx="4151862" cy="4151862"/>
          </a:xfrm>
          <a:prstGeom prst="rect">
            <a:avLst/>
          </a:prstGeom>
        </p:spPr>
      </p:pic>
      <p:pic>
        <p:nvPicPr>
          <p:cNvPr id="17" name="Object 16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501153" y="1637890"/>
            <a:ext cx="4770832" cy="4770832"/>
          </a:xfrm>
          <a:prstGeom prst="rect">
            <a:avLst/>
          </a:prstGeom>
        </p:spPr>
      </p:pic>
      <p:pic>
        <p:nvPicPr>
          <p:cNvPr id="18" name="Object 17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339303" y="1476006"/>
            <a:ext cx="5094601" cy="5094601"/>
          </a:xfrm>
          <a:prstGeom prst="rect">
            <a:avLst/>
          </a:prstGeom>
        </p:spPr>
      </p:pic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884753" y="4000643"/>
            <a:ext cx="2485403" cy="1999750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846663" y="3962552"/>
            <a:ext cx="95226" cy="95226"/>
          </a:xfrm>
          <a:prstGeom prst="rect">
            <a:avLst/>
          </a:prstGeom>
        </p:spPr>
      </p:pic>
      <p:sp>
        <p:nvSpPr>
          <p:cNvPr id="21" name="Object 20"/>
          <p:cNvSpPr/>
          <p:nvPr/>
        </p:nvSpPr>
        <p:spPr>
          <a:xfrm>
            <a:off x="5055179" y="6066753"/>
            <a:ext cx="3028421" cy="13569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520"/>
              </a:lnSpc>
              <a:spcAft>
                <a:spcPts val="600"/>
              </a:spcAft>
              <a:buNone/>
            </a:pPr>
            <a:r>
              <a:rPr lang="en-US" sz="1100" kern="0" spc="144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THE PRODUCT/SERVICE IDEA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Market Research: Primary &amp; Secondary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2076563"/>
            <a:ext cx="5523119" cy="3893486"/>
          </a:xfrm>
          <a:prstGeom prst="rect">
            <a:avLst/>
          </a:prstGeom>
          <a:solidFill>
            <a:srgbClr val="0058BF">
              <a:alpha val="30000"/>
            </a:srgbClr>
          </a:solidFill>
        </p:spPr>
      </p:sp>
      <p:sp>
        <p:nvSpPr>
          <p:cNvPr id="5" name="Object 4"/>
          <p:cNvSpPr/>
          <p:nvPr/>
        </p:nvSpPr>
        <p:spPr>
          <a:xfrm>
            <a:off x="761810" y="2324747"/>
            <a:ext cx="5332667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31"/>
              </a:lnSpc>
              <a:spcAft>
                <a:spcPts val="600"/>
              </a:spcAft>
              <a:buNone/>
            </a:pPr>
            <a:r>
              <a:rPr lang="en-US" sz="1800" kern="0" spc="230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PRIMARY RESEARCH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761810" y="2774021"/>
            <a:ext cx="5332667" cy="2910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Do your own research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Conducted by you/your team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Specific to your problem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Customized 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Private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Time-consuming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Expensive 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6189702" y="2076563"/>
            <a:ext cx="5523119" cy="3893486"/>
          </a:xfrm>
          <a:prstGeom prst="rect">
            <a:avLst/>
          </a:prstGeom>
          <a:solidFill>
            <a:srgbClr val="008FD8">
              <a:alpha val="30000"/>
            </a:srgbClr>
          </a:solidFill>
        </p:spPr>
      </p:sp>
      <p:sp>
        <p:nvSpPr>
          <p:cNvPr id="8" name="Object 7"/>
          <p:cNvSpPr/>
          <p:nvPr/>
        </p:nvSpPr>
        <p:spPr>
          <a:xfrm>
            <a:off x="6475381" y="2324747"/>
            <a:ext cx="5332667" cy="19997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31"/>
              </a:lnSpc>
              <a:spcAft>
                <a:spcPts val="600"/>
              </a:spcAft>
              <a:buNone/>
            </a:pPr>
            <a:r>
              <a:rPr lang="en-US" sz="1800" kern="0" spc="230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SECONDARY RESEARCH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6475381" y="2774021"/>
            <a:ext cx="5332667" cy="29103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research others have done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Conducted by third-party research firm or statistical agency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Broader scope (large data sets or global reports)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Published, not exclusive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Convenient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Overwhelming </a:t>
            </a:r>
          </a:p>
          <a:p>
            <a:pPr marL="242900" indent="-242900" algn="l">
              <a:lnSpc>
                <a:spcPts val="2239"/>
              </a:lnSpc>
              <a:spcAft>
                <a:spcPts val="600"/>
              </a:spcAft>
              <a:buSzPct val="100000"/>
              <a:buChar char="•"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Access to research may involve a fee or may be free of charge 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3736260" y="403856"/>
            <a:ext cx="8357466" cy="91503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Primary Research:</a:t>
            </a:r>
            <a:b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Quantitative &amp; Qualitative</a:t>
            </a:r>
            <a:endParaRPr lang="en-US" dirty="0"/>
          </a:p>
        </p:txBody>
      </p:sp>
      <p:sp>
        <p:nvSpPr>
          <p:cNvPr id="3" name="Object 2"/>
          <p:cNvSpPr/>
          <p:nvPr/>
        </p:nvSpPr>
        <p:spPr>
          <a:xfrm>
            <a:off x="0" y="0"/>
            <a:ext cx="3269652" cy="6865808"/>
          </a:xfrm>
          <a:prstGeom prst="rect">
            <a:avLst/>
          </a:prstGeom>
          <a:solidFill>
            <a:srgbClr val="000000">
              <a:alpha val="0"/>
            </a:srgbClr>
          </a:solidFill>
        </p:spPr>
      </p:sp>
      <p:pic>
        <p:nvPicPr>
          <p:cNvPr id="4" name="Object 3" descr="preencoded.png"/>
          <p:cNvPicPr>
            <a:picLocks noChangeAspect="1"/>
          </p:cNvPicPr>
          <p:nvPr/>
        </p:nvPicPr>
        <p:blipFill>
          <a:blip r:embed="rId3"/>
          <a:srcRect l="39397" r="39397"/>
          <a:stretch/>
        </p:blipFill>
        <p:spPr>
          <a:xfrm>
            <a:off x="0" y="0"/>
            <a:ext cx="3269652" cy="6865808"/>
          </a:xfrm>
          <a:prstGeom prst="rect">
            <a:avLst/>
          </a:prstGeom>
        </p:spPr>
      </p:pic>
      <p:sp>
        <p:nvSpPr>
          <p:cNvPr id="5" name="Object 4"/>
          <p:cNvSpPr/>
          <p:nvPr/>
        </p:nvSpPr>
        <p:spPr>
          <a:xfrm>
            <a:off x="4648735" y="3189809"/>
            <a:ext cx="3218645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QUANTITATIVE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4648735" y="3482332"/>
            <a:ext cx="3218645" cy="15914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Measures quantity, proportion, statistics 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Surveys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A/B testing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Pre-launch pages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8867255" y="3189809"/>
            <a:ext cx="3218645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QUALITATIVE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8867255" y="3482332"/>
            <a:ext cx="3218645" cy="1591468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Measures opinion, affect, reasoning 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Observation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Focus groups</a:t>
            </a:r>
          </a:p>
          <a:p>
            <a:pPr marL="242900" indent="-242900" algn="l">
              <a:lnSpc>
                <a:spcPts val="2346"/>
              </a:lnSpc>
              <a:spcAft>
                <a:spcPts val="600"/>
              </a:spcAft>
              <a:buSzPct val="100000"/>
              <a:buChar char="•"/>
            </a:pPr>
            <a:r>
              <a:rPr lang="en-US" sz="15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Interviews</a:t>
            </a:r>
            <a:endParaRPr lang="en-US" dirty="0"/>
          </a:p>
        </p:txBody>
      </p:sp>
      <p:pic>
        <p:nvPicPr>
          <p:cNvPr id="9" name="Object 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26020" y="6039423"/>
            <a:ext cx="7141964" cy="676106"/>
          </a:xfrm>
          <a:prstGeom prst="rect">
            <a:avLst/>
          </a:prstGeom>
        </p:spPr>
      </p:pic>
      <p:sp>
        <p:nvSpPr>
          <p:cNvPr id="10" name="Object 9"/>
          <p:cNvSpPr/>
          <p:nvPr/>
        </p:nvSpPr>
        <p:spPr>
          <a:xfrm>
            <a:off x="3878508" y="6156979"/>
            <a:ext cx="7221295" cy="4031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kern="0" spc="4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Note: This is just a guideline. For instance, surveys can collect qualitative information,</a:t>
            </a:r>
            <a:br>
              <a:rPr lang="en-US" sz="1300" kern="0" spc="4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300" kern="0" spc="4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and interviews and observation can collect quantitative data. 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3509203" y="5550717"/>
            <a:ext cx="7295096" cy="1714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Learn more about the </a:t>
            </a:r>
            <a:r>
              <a:rPr lang="en-US" sz="1500" u="sng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/>
              </a:rPr>
              <a:t>startup lifecycle and when to do market research</a:t>
            </a:r>
            <a:r>
              <a:rPr lang="en-US" sz="15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. </a:t>
            </a:r>
            <a:endParaRPr lang="en-US" dirty="0"/>
          </a:p>
        </p:txBody>
      </p:sp>
      <p:pic>
        <p:nvPicPr>
          <p:cNvPr id="12" name="Object 1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091006" y="2103160"/>
            <a:ext cx="657061" cy="761810"/>
          </a:xfrm>
          <a:prstGeom prst="rect">
            <a:avLst/>
          </a:prstGeom>
        </p:spPr>
      </p:pic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83663" y="2182658"/>
            <a:ext cx="761810" cy="64753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76181" cy="1285554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403856"/>
            <a:ext cx="11617595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Primary Research Strategies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1666458"/>
            <a:ext cx="11236693" cy="3342440"/>
          </a:xfrm>
          <a:prstGeom prst="rect">
            <a:avLst/>
          </a:prstGeom>
          <a:solidFill>
            <a:srgbClr val="000000"/>
          </a:solidFill>
        </p:spPr>
      </p:sp>
      <p:pic>
        <p:nvPicPr>
          <p:cNvPr id="48" name="Picture4"/>
          <p:cNvPicPr/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476131" y="1666458"/>
            <a:ext cx="11236690" cy="3342439"/>
          </a:xfrm>
          <a:prstGeom prst="rect">
            <a:avLst/>
          </a:prstGeom>
        </p:spPr>
      </p:pic>
      <p:sp>
        <p:nvSpPr>
          <p:cNvPr id="6" name="Object 5"/>
          <p:cNvSpPr/>
          <p:nvPr/>
        </p:nvSpPr>
        <p:spPr>
          <a:xfrm>
            <a:off x="0" y="5491731"/>
            <a:ext cx="12188952" cy="1364554"/>
          </a:xfrm>
          <a:prstGeom prst="rect">
            <a:avLst/>
          </a:prstGeom>
          <a:solidFill>
            <a:srgbClr val="008FD8"/>
          </a:solidFill>
        </p:spPr>
      </p:sp>
      <p:sp>
        <p:nvSpPr>
          <p:cNvPr id="7" name="Object 6"/>
          <p:cNvSpPr/>
          <p:nvPr/>
        </p:nvSpPr>
        <p:spPr>
          <a:xfrm>
            <a:off x="285679" y="5836257"/>
            <a:ext cx="11617595" cy="44867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127"/>
              </a:lnSpc>
              <a:spcAft>
                <a:spcPts val="600"/>
              </a:spcAft>
              <a:buNone/>
            </a:pPr>
            <a:r>
              <a:rPr lang="en-US" sz="1600" kern="0" spc="201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DEVELOPMENT BY STEVE BLANK (2014)</a:t>
            </a:r>
            <a:endParaRPr lang="en-US" dirty="0"/>
          </a:p>
        </p:txBody>
      </p:sp>
      <p:sp>
        <p:nvSpPr>
          <p:cNvPr id="8" name="Object 7"/>
          <p:cNvSpPr/>
          <p:nvPr/>
        </p:nvSpPr>
        <p:spPr>
          <a:xfrm>
            <a:off x="95226" y="6537278"/>
            <a:ext cx="11617595" cy="128555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r">
              <a:lnSpc>
                <a:spcPts val="1642"/>
              </a:lnSpc>
              <a:spcAft>
                <a:spcPts val="600"/>
              </a:spcAft>
              <a:buNone/>
            </a:pPr>
            <a:r>
              <a:rPr lang="en-US" sz="1100" kern="0" spc="38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Blank, S. (2014, October 24). </a:t>
            </a:r>
            <a:r>
              <a:rPr lang="en-US" sz="1100" i="1" kern="0" spc="38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Getting Out of the Building. 2 Minutes to See Why </a:t>
            </a:r>
            <a:r>
              <a:rPr lang="en-US" sz="1100" kern="0" spc="38" dirty="0">
                <a:solidFill>
                  <a:srgbClr val="FFFFFF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[Video]. YouTube. https://youtu.be/TbMgWr1YVfs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39462" y="6153455"/>
            <a:ext cx="1166017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kern="0" spc="4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 turn on captions for any video playing in Chrome, including the video above, see </a:t>
            </a:r>
            <a:r>
              <a:rPr lang="en-US" sz="1300" b="1" u="sng" kern="0" spc="48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 action="ppaction://noaction"/>
              </a:rPr>
              <a:t>How to enable Google Chrome's New Live Caption Feature.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4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76181" cy="2199725"/>
          </a:xfrm>
          <a:prstGeom prst="rect">
            <a:avLst/>
          </a:prstGeom>
        </p:spPr>
      </p:pic>
      <p:sp>
        <p:nvSpPr>
          <p:cNvPr id="3" name="Object 2"/>
          <p:cNvSpPr/>
          <p:nvPr/>
        </p:nvSpPr>
        <p:spPr>
          <a:xfrm>
            <a:off x="476131" y="858087"/>
            <a:ext cx="8638376" cy="40938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3983"/>
              </a:lnSpc>
              <a:spcAft>
                <a:spcPts val="600"/>
              </a:spcAft>
              <a:buNone/>
            </a:pPr>
            <a:r>
              <a:rPr lang="en-US" sz="38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Primary and Secondary Research</a:t>
            </a:r>
            <a:endParaRPr lang="en-US" dirty="0"/>
          </a:p>
        </p:txBody>
      </p:sp>
      <p:sp>
        <p:nvSpPr>
          <p:cNvPr id="4" name="Object 3"/>
          <p:cNvSpPr/>
          <p:nvPr/>
        </p:nvSpPr>
        <p:spPr>
          <a:xfrm>
            <a:off x="476131" y="425709"/>
            <a:ext cx="8638376" cy="218974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1"/>
              </a:lnSpc>
              <a:spcAft>
                <a:spcPts val="600"/>
              </a:spcAft>
              <a:buNone/>
            </a:pPr>
            <a:r>
              <a:rPr lang="en-US" sz="1900" dirty="0">
                <a:solidFill>
                  <a:srgbClr val="0058B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Reflection #1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476131" y="1516765"/>
            <a:ext cx="8638376" cy="49132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10 minutes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 </a:t>
            </a:r>
            <a:r>
              <a:rPr lang="en-US" sz="1600" u="sng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5"/>
              </a:rPr>
              <a:t>Google Jamboard </a:t>
            </a: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this activity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9209733" y="0"/>
            <a:ext cx="2988742" cy="6865808"/>
          </a:xfrm>
          <a:prstGeom prst="rect">
            <a:avLst/>
          </a:prstGeom>
          <a:solidFill>
            <a:srgbClr val="0058BF"/>
          </a:solidFill>
        </p:spPr>
      </p:sp>
      <p:sp>
        <p:nvSpPr>
          <p:cNvPr id="7" name="Object 6"/>
          <p:cNvSpPr/>
          <p:nvPr/>
        </p:nvSpPr>
        <p:spPr>
          <a:xfrm>
            <a:off x="9495411" y="665583"/>
            <a:ext cx="2432125" cy="2432125"/>
          </a:xfrm>
          <a:prstGeom prst="ellipse">
            <a:avLst/>
          </a:prstGeom>
          <a:solidFill>
            <a:srgbClr val="FFFFFF"/>
          </a:solidFill>
        </p:spPr>
      </p:sp>
      <p:pic>
        <p:nvPicPr>
          <p:cNvPr id="8" name="Object 7" descr="preencoded.png"/>
          <p:cNvPicPr>
            <a:picLocks noChangeAspect="1"/>
          </p:cNvPicPr>
          <p:nvPr/>
        </p:nvPicPr>
        <p:blipFill>
          <a:blip r:embed="rId6"/>
          <a:srcRect l="65233" t="5219" b="8032"/>
          <a:stretch/>
        </p:blipFill>
        <p:spPr>
          <a:xfrm>
            <a:off x="9495411" y="665583"/>
            <a:ext cx="2432125" cy="2432125"/>
          </a:xfrm>
          <a:prstGeom prst="ellipse">
            <a:avLst/>
          </a:prstGeom>
        </p:spPr>
      </p:pic>
      <p:sp>
        <p:nvSpPr>
          <p:cNvPr id="9" name="Object 8"/>
          <p:cNvSpPr/>
          <p:nvPr/>
        </p:nvSpPr>
        <p:spPr>
          <a:xfrm>
            <a:off x="9495411" y="3348867"/>
            <a:ext cx="2798290" cy="61944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b="1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Need help? </a:t>
            </a: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Look at the following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links on designing good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questions: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9495411" y="4219472"/>
            <a:ext cx="2798290" cy="3811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7"/>
              </a:rPr>
              <a:t>9 questions to ask when</a:t>
            </a:r>
            <a:b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7"/>
              </a:rPr>
            </a:br>
            <a: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7"/>
              </a:rPr>
              <a:t>assessing a market</a:t>
            </a:r>
            <a:endParaRPr lang="en-US" dirty="0"/>
          </a:p>
        </p:txBody>
      </p:sp>
      <p:sp>
        <p:nvSpPr>
          <p:cNvPr id="11" name="Object 10"/>
          <p:cNvSpPr/>
          <p:nvPr/>
        </p:nvSpPr>
        <p:spPr>
          <a:xfrm>
            <a:off x="9495411" y="4851774"/>
            <a:ext cx="2798290" cy="38114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"/>
              </a:rPr>
              <a:t>75 market research questions to</a:t>
            </a:r>
            <a:b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"/>
              </a:rPr>
            </a:br>
            <a:r>
              <a:rPr lang="en-US" sz="1200" b="1" u="sng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"/>
              </a:rPr>
              <a:t>ask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9495411" y="5484076"/>
            <a:ext cx="2798290" cy="109605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877"/>
              </a:lnSpc>
              <a:spcAft>
                <a:spcPts val="600"/>
              </a:spcAft>
              <a:buNone/>
            </a:pP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This exercise is developed by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Helen Kula, Head, ITI Library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Services &amp; Instruction, University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of Toronto Mississauga and</a:t>
            </a:r>
            <a:b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200" kern="0" spc="48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used with permission.</a:t>
            </a:r>
            <a:endParaRPr lang="en-US" dirty="0"/>
          </a:p>
        </p:txBody>
      </p:sp>
      <p:pic>
        <p:nvPicPr>
          <p:cNvPr id="13" name="Object 12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76131" y="2605032"/>
            <a:ext cx="4228043" cy="1190327"/>
          </a:xfrm>
          <a:prstGeom prst="rect">
            <a:avLst/>
          </a:prstGeom>
        </p:spPr>
      </p:pic>
      <p:sp>
        <p:nvSpPr>
          <p:cNvPr id="14" name="Object 13"/>
          <p:cNvSpPr/>
          <p:nvPr/>
        </p:nvSpPr>
        <p:spPr>
          <a:xfrm>
            <a:off x="285679" y="3107893"/>
            <a:ext cx="4319188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kern="0" spc="163" dirty="0">
                <a:solidFill>
                  <a:srgbClr val="FFFFF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1: BRAINSTORM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61810" y="3949566"/>
            <a:ext cx="3938283" cy="259650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Individually or in your venture teams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based on your current hypothesis of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your product, brainstorm a list of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questions that you want answered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each of the following: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your customer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your industry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your competitors</a:t>
            </a:r>
            <a:endParaRPr lang="en-US" dirty="0"/>
          </a:p>
        </p:txBody>
      </p:sp>
      <p:pic>
        <p:nvPicPr>
          <p:cNvPr id="16" name="Object 1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09555" y="2605032"/>
            <a:ext cx="4228043" cy="1190327"/>
          </a:xfrm>
          <a:prstGeom prst="rect">
            <a:avLst/>
          </a:prstGeom>
        </p:spPr>
      </p:pic>
      <p:sp>
        <p:nvSpPr>
          <p:cNvPr id="17" name="Object 16"/>
          <p:cNvSpPr/>
          <p:nvPr/>
        </p:nvSpPr>
        <p:spPr>
          <a:xfrm>
            <a:off x="4604866" y="3107893"/>
            <a:ext cx="4033509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1722"/>
              </a:lnSpc>
              <a:spcAft>
                <a:spcPts val="600"/>
              </a:spcAft>
              <a:buNone/>
            </a:pPr>
            <a:r>
              <a:rPr lang="en-US" sz="1300" kern="0" spc="163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STEP 2: IDENTIFY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4795319" y="3949566"/>
            <a:ext cx="3938283" cy="228373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 those questions that you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think can be answered through: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Secondary market research (mark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with an 'S') </a:t>
            </a:r>
          </a:p>
          <a:p>
            <a:pPr algn="l">
              <a:lnSpc>
                <a:spcPts val="2463"/>
              </a:lnSpc>
              <a:spcAft>
                <a:spcPts val="600"/>
              </a:spcAft>
              <a:buNone/>
            </a:pP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- Primary market research (mark with</a:t>
            </a:r>
            <a:b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600" kern="0" spc="57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 'P')</a:t>
            </a:r>
            <a:endParaRPr lang="en-US" dirty="0"/>
          </a:p>
        </p:txBody>
      </p:sp>
      <p:pic>
        <p:nvPicPr>
          <p:cNvPr id="19" name="Object 1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10351" y="2960121"/>
            <a:ext cx="428518" cy="514221"/>
          </a:xfrm>
          <a:prstGeom prst="rect">
            <a:avLst/>
          </a:prstGeom>
        </p:spPr>
      </p:pic>
      <p:pic>
        <p:nvPicPr>
          <p:cNvPr id="20" name="Object 19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5346259" y="2943784"/>
            <a:ext cx="380905" cy="54278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797988" cy="6865808"/>
          </a:xfrm>
          <a:prstGeom prst="rect">
            <a:avLst/>
          </a:prstGeom>
          <a:solidFill>
            <a:srgbClr val="F4F9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18556" y="1729843"/>
            <a:ext cx="761810" cy="76181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-92042" y="2801189"/>
            <a:ext cx="2982072" cy="4017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Next Steps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56279" y="3417230"/>
            <a:ext cx="2685430" cy="1392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Primary</a:t>
            </a:r>
            <a:b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Research</a:t>
            </a:r>
            <a:b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Tools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-77358" y="5059751"/>
            <a:ext cx="2952704" cy="1714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Available for free online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746111" y="1576068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8" name="Object 7"/>
          <p:cNvSpPr/>
          <p:nvPr/>
        </p:nvSpPr>
        <p:spPr>
          <a:xfrm>
            <a:off x="4022475" y="1531512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MARS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022475" y="1920377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 action="ppaction://noaction"/>
              </a:rPr>
              <a:t>Startup Toolkit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746111" y="25542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1" name="Object 10"/>
          <p:cNvSpPr/>
          <p:nvPr/>
        </p:nvSpPr>
        <p:spPr>
          <a:xfrm>
            <a:off x="4022475" y="2509738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CLAYTON CHRISTENSEN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022475" y="2898603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5"/>
              </a:rPr>
              <a:t>“Jobs to be done theory” video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3746111" y="35325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4" name="Object 13"/>
          <p:cNvSpPr/>
          <p:nvPr/>
        </p:nvSpPr>
        <p:spPr>
          <a:xfrm>
            <a:off x="4022475" y="3487964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STEVE BLANK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4022475" y="3876829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6"/>
              </a:rPr>
              <a:t>Getting out of the building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3746111" y="4510671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7" name="Object 16"/>
          <p:cNvSpPr/>
          <p:nvPr/>
        </p:nvSpPr>
        <p:spPr>
          <a:xfrm>
            <a:off x="4022475" y="4466190"/>
            <a:ext cx="3656686" cy="4686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CUSTOMER DEVELOPMENT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LAB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4022475" y="5138041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7"/>
              </a:rPr>
              <a:t>How to do Lean Startup</a:t>
            </a:r>
            <a:endParaRPr lang="en-US" dirty="0"/>
          </a:p>
        </p:txBody>
      </p:sp>
      <p:sp>
        <p:nvSpPr>
          <p:cNvPr id="19" name="Object 18"/>
          <p:cNvSpPr/>
          <p:nvPr/>
        </p:nvSpPr>
        <p:spPr>
          <a:xfrm>
            <a:off x="7678951" y="1576068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20" name="Object 19"/>
          <p:cNvSpPr/>
          <p:nvPr/>
        </p:nvSpPr>
        <p:spPr>
          <a:xfrm>
            <a:off x="7955317" y="1531512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STRATEGYZER</a:t>
            </a:r>
            <a:endParaRPr lang="en-US" dirty="0"/>
          </a:p>
        </p:txBody>
      </p:sp>
      <p:sp>
        <p:nvSpPr>
          <p:cNvPr id="21" name="Object 20"/>
          <p:cNvSpPr/>
          <p:nvPr/>
        </p:nvSpPr>
        <p:spPr>
          <a:xfrm>
            <a:off x="7955317" y="1920377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8"/>
              </a:rPr>
              <a:t>The value proposition canvas</a:t>
            </a:r>
            <a:endParaRPr lang="en-US" dirty="0"/>
          </a:p>
        </p:txBody>
      </p:sp>
      <p:sp>
        <p:nvSpPr>
          <p:cNvPr id="22" name="Object 21"/>
          <p:cNvSpPr/>
          <p:nvPr/>
        </p:nvSpPr>
        <p:spPr>
          <a:xfrm>
            <a:off x="7678951" y="25542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23" name="Object 22"/>
          <p:cNvSpPr/>
          <p:nvPr/>
        </p:nvSpPr>
        <p:spPr>
          <a:xfrm>
            <a:off x="7955317" y="2509738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CAPTERRA REVIEWS</a:t>
            </a:r>
            <a:endParaRPr lang="en-US" dirty="0"/>
          </a:p>
        </p:txBody>
      </p:sp>
      <p:sp>
        <p:nvSpPr>
          <p:cNvPr id="24" name="Object 23"/>
          <p:cNvSpPr/>
          <p:nvPr/>
        </p:nvSpPr>
        <p:spPr>
          <a:xfrm>
            <a:off x="7955317" y="2898603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9"/>
              </a:rPr>
              <a:t>UX and survey software</a:t>
            </a:r>
            <a:endParaRPr lang="en-US" dirty="0"/>
          </a:p>
        </p:txBody>
      </p:sp>
      <p:sp>
        <p:nvSpPr>
          <p:cNvPr id="25" name="Object 24"/>
          <p:cNvSpPr/>
          <p:nvPr/>
        </p:nvSpPr>
        <p:spPr>
          <a:xfrm>
            <a:off x="7678951" y="35325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26" name="Object 25"/>
          <p:cNvSpPr/>
          <p:nvPr/>
        </p:nvSpPr>
        <p:spPr>
          <a:xfrm>
            <a:off x="7955317" y="3487964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A/B TESTING</a:t>
            </a:r>
            <a:endParaRPr lang="en-US" dirty="0"/>
          </a:p>
        </p:txBody>
      </p:sp>
      <p:sp>
        <p:nvSpPr>
          <p:cNvPr id="27" name="Object 26"/>
          <p:cNvSpPr/>
          <p:nvPr/>
        </p:nvSpPr>
        <p:spPr>
          <a:xfrm>
            <a:off x="7955317" y="3876829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rId10"/>
              </a:rPr>
              <a:t>Examples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"/>
          <p:cNvSpPr/>
          <p:nvPr/>
        </p:nvSpPr>
        <p:spPr>
          <a:xfrm>
            <a:off x="0" y="0"/>
            <a:ext cx="2797988" cy="6865808"/>
          </a:xfrm>
          <a:prstGeom prst="rect">
            <a:avLst/>
          </a:prstGeom>
          <a:solidFill>
            <a:srgbClr val="F4F9FF"/>
          </a:solidFill>
        </p:spPr>
      </p:sp>
      <p:pic>
        <p:nvPicPr>
          <p:cNvPr id="3" name="Object 2" descr="preencoded.png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111" y="1729843"/>
            <a:ext cx="647538" cy="761810"/>
          </a:xfrm>
          <a:prstGeom prst="rect">
            <a:avLst/>
          </a:prstGeom>
        </p:spPr>
      </p:pic>
      <p:sp>
        <p:nvSpPr>
          <p:cNvPr id="4" name="Object 3"/>
          <p:cNvSpPr/>
          <p:nvPr/>
        </p:nvSpPr>
        <p:spPr>
          <a:xfrm>
            <a:off x="-92042" y="2801189"/>
            <a:ext cx="2982072" cy="401763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Next Steps</a:t>
            </a:r>
            <a:endParaRPr lang="en-US" dirty="0"/>
          </a:p>
        </p:txBody>
      </p:sp>
      <p:sp>
        <p:nvSpPr>
          <p:cNvPr id="5" name="Object 4"/>
          <p:cNvSpPr/>
          <p:nvPr/>
        </p:nvSpPr>
        <p:spPr>
          <a:xfrm>
            <a:off x="-79056" y="3417230"/>
            <a:ext cx="2956099" cy="1392850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3903"/>
              </a:lnSpc>
              <a:spcAft>
                <a:spcPts val="600"/>
              </a:spcAft>
              <a:buNone/>
            </a:pP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Secondary</a:t>
            </a:r>
            <a:b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Research</a:t>
            </a:r>
            <a:b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</a:br>
            <a:r>
              <a:rPr lang="en-US" sz="3700" dirty="0">
                <a:solidFill>
                  <a:srgbClr val="00143F"/>
                </a:solidFill>
                <a:latin typeface="Playfair Display" pitchFamily="34" charset="0"/>
                <a:ea typeface="Playfair Display" pitchFamily="34" charset="-122"/>
                <a:cs typeface="Playfair Display" pitchFamily="34" charset="-120"/>
              </a:rPr>
              <a:t>Help</a:t>
            </a:r>
            <a:endParaRPr lang="en-US" dirty="0"/>
          </a:p>
        </p:txBody>
      </p:sp>
      <p:sp>
        <p:nvSpPr>
          <p:cNvPr id="6" name="Object 5"/>
          <p:cNvSpPr/>
          <p:nvPr/>
        </p:nvSpPr>
        <p:spPr>
          <a:xfrm>
            <a:off x="352826" y="5059751"/>
            <a:ext cx="2092335" cy="17140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ctr">
              <a:lnSpc>
                <a:spcPts val="2346"/>
              </a:lnSpc>
              <a:spcAft>
                <a:spcPts val="600"/>
              </a:spcAft>
              <a:buNone/>
            </a:pPr>
            <a:r>
              <a:rPr lang="en-US" sz="1500" kern="0" spc="57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further</a:t>
            </a:r>
            <a:endParaRPr lang="en-US" dirty="0"/>
          </a:p>
        </p:txBody>
      </p:sp>
      <p:sp>
        <p:nvSpPr>
          <p:cNvPr id="7" name="Object 6"/>
          <p:cNvSpPr/>
          <p:nvPr/>
        </p:nvSpPr>
        <p:spPr>
          <a:xfrm>
            <a:off x="3746111" y="19882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8" name="Object 7"/>
          <p:cNvSpPr/>
          <p:nvPr/>
        </p:nvSpPr>
        <p:spPr>
          <a:xfrm>
            <a:off x="4022475" y="1943767"/>
            <a:ext cx="3656686" cy="751662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PART 2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RESEARCH 101</a:t>
            </a:r>
            <a:endParaRPr lang="en-US" dirty="0"/>
          </a:p>
        </p:txBody>
      </p:sp>
      <p:sp>
        <p:nvSpPr>
          <p:cNvPr id="9" name="Object 8"/>
          <p:cNvSpPr/>
          <p:nvPr/>
        </p:nvSpPr>
        <p:spPr>
          <a:xfrm>
            <a:off x="4022475" y="2898603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Identifying and Finding Industry Research</a:t>
            </a:r>
            <a:endParaRPr lang="en-US" dirty="0"/>
          </a:p>
        </p:txBody>
      </p:sp>
      <p:sp>
        <p:nvSpPr>
          <p:cNvPr id="10" name="Object 9"/>
          <p:cNvSpPr/>
          <p:nvPr/>
        </p:nvSpPr>
        <p:spPr>
          <a:xfrm>
            <a:off x="3746111" y="35325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1" name="Object 10"/>
          <p:cNvSpPr/>
          <p:nvPr/>
        </p:nvSpPr>
        <p:spPr>
          <a:xfrm>
            <a:off x="4022475" y="3487964"/>
            <a:ext cx="3656686" cy="103464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CONNECT WITH A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BUSINESS OR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ENTREPRENEURSHIP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LIBRARIAN</a:t>
            </a:r>
            <a:endParaRPr lang="en-US" dirty="0"/>
          </a:p>
        </p:txBody>
      </p:sp>
      <p:sp>
        <p:nvSpPr>
          <p:cNvPr id="12" name="Object 11"/>
          <p:cNvSpPr/>
          <p:nvPr/>
        </p:nvSpPr>
        <p:spPr>
          <a:xfrm>
            <a:off x="4022475" y="4725786"/>
            <a:ext cx="3656686" cy="14998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  <a:t>For University of Toronto startups</a:t>
            </a:r>
            <a:endParaRPr lang="en-US" dirty="0"/>
          </a:p>
        </p:txBody>
      </p:sp>
      <p:sp>
        <p:nvSpPr>
          <p:cNvPr id="13" name="Object 12"/>
          <p:cNvSpPr/>
          <p:nvPr/>
        </p:nvSpPr>
        <p:spPr>
          <a:xfrm>
            <a:off x="7678951" y="1988219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4" name="Object 13"/>
          <p:cNvSpPr/>
          <p:nvPr/>
        </p:nvSpPr>
        <p:spPr>
          <a:xfrm>
            <a:off x="7955317" y="1943767"/>
            <a:ext cx="3656686" cy="185691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LIBRARY GUIDE</a:t>
            </a:r>
            <a:endParaRPr lang="en-US" dirty="0"/>
          </a:p>
        </p:txBody>
      </p:sp>
      <p:sp>
        <p:nvSpPr>
          <p:cNvPr id="15" name="Object 14"/>
          <p:cNvSpPr/>
          <p:nvPr/>
        </p:nvSpPr>
        <p:spPr>
          <a:xfrm>
            <a:off x="7955317" y="2332632"/>
            <a:ext cx="3656686" cy="656376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Explore The BRIDGE's New Venture</a:t>
            </a:r>
            <a:br>
              <a:rPr lang="en-US" sz="1300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300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Program Library Guide </a:t>
            </a: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  <a:t>market research</a:t>
            </a:r>
            <a:b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</a:b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  <a:t>page</a:t>
            </a:r>
            <a:endParaRPr lang="en-US" dirty="0"/>
          </a:p>
        </p:txBody>
      </p:sp>
      <p:sp>
        <p:nvSpPr>
          <p:cNvPr id="16" name="Object 15"/>
          <p:cNvSpPr/>
          <p:nvPr/>
        </p:nvSpPr>
        <p:spPr>
          <a:xfrm>
            <a:off x="7678951" y="3472854"/>
            <a:ext cx="133313" cy="133317"/>
          </a:xfrm>
          <a:prstGeom prst="ellipse">
            <a:avLst/>
          </a:prstGeom>
          <a:solidFill>
            <a:srgbClr val="008FD8"/>
          </a:solidFill>
        </p:spPr>
      </p:sp>
      <p:sp>
        <p:nvSpPr>
          <p:cNvPr id="17" name="Object 16"/>
          <p:cNvSpPr/>
          <p:nvPr/>
        </p:nvSpPr>
        <p:spPr>
          <a:xfrm>
            <a:off x="7955317" y="3428388"/>
            <a:ext cx="3656686" cy="468677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2229"/>
              </a:lnSpc>
              <a:spcAft>
                <a:spcPts val="600"/>
              </a:spcAft>
              <a:buNone/>
            </a:pP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FOR THE UNIVERSITY OF</a:t>
            </a:r>
            <a:b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</a:br>
            <a:r>
              <a:rPr lang="en-US" sz="1700" kern="0" spc="211" dirty="0">
                <a:solidFill>
                  <a:srgbClr val="00143F"/>
                </a:solidFill>
                <a:latin typeface="Roboto" pitchFamily="34" charset="0"/>
                <a:ea typeface="Roboto" pitchFamily="34" charset="-122"/>
                <a:cs typeface="Roboto" pitchFamily="34" charset="-120"/>
              </a:rPr>
              <a:t>TORONTO COMMUNITY</a:t>
            </a:r>
            <a:endParaRPr lang="en-US" dirty="0"/>
          </a:p>
        </p:txBody>
      </p:sp>
      <p:sp>
        <p:nvSpPr>
          <p:cNvPr id="18" name="Object 17"/>
          <p:cNvSpPr/>
          <p:nvPr/>
        </p:nvSpPr>
        <p:spPr>
          <a:xfrm>
            <a:off x="7955317" y="4100239"/>
            <a:ext cx="3656686" cy="403179"/>
          </a:xfrm>
          <a:prstGeom prst="rect">
            <a:avLst/>
          </a:prstGeom>
          <a:noFill/>
        </p:spPr>
        <p:txBody>
          <a:bodyPr wrap="square" lIns="0" tIns="0" rIns="0" bIns="0" rtlCol="0" anchor="t"/>
          <a:lstStyle/>
          <a:p>
            <a:pPr algn="l">
              <a:lnSpc>
                <a:spcPts val="1994"/>
              </a:lnSpc>
              <a:spcAft>
                <a:spcPts val="600"/>
              </a:spcAft>
              <a:buNone/>
            </a:pP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  <a:t>Entrepreneurship Research Workshops</a:t>
            </a:r>
            <a:b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</a:br>
            <a:r>
              <a:rPr lang="en-US" sz="1300" u="sng" kern="0" spc="48" dirty="0">
                <a:solidFill>
                  <a:srgbClr val="000A44">
                    <a:alpha val="80000"/>
                  </a:srgbClr>
                </a:solidFill>
                <a:latin typeface="Roboto" pitchFamily="34" charset="0"/>
                <a:ea typeface="Roboto" pitchFamily="34" charset="-122"/>
                <a:cs typeface="Roboto" pitchFamily="34" charset="-120"/>
                <a:hlinkClick r:id=""/>
              </a:rPr>
              <a:t>Series (free)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697</Words>
  <Application>Microsoft Macintosh PowerPoint</Application>
  <PresentationFormat>Widescreen</PresentationFormat>
  <Paragraphs>102</Paragraphs>
  <Slides>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Playfair Display</vt:lpstr>
      <vt:lpstr>Calibri</vt:lpstr>
      <vt:lpstr>Arial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Sarah Shujah</cp:lastModifiedBy>
  <cp:revision>1</cp:revision>
  <dcterms:created xsi:type="dcterms:W3CDTF">2021-07-26T22:39:03Z</dcterms:created>
  <dcterms:modified xsi:type="dcterms:W3CDTF">2021-07-26T22:39:48Z</dcterms:modified>
</cp:coreProperties>
</file>