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</p:embeddedFont>
  </p:embeddedFontLst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16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5" Type="http://schemas.openxmlformats.org/officeDocument/2006/relationships/image" Target="../media/image27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https:/guides.library.utoronto.ca/NVP/" TargetMode="External"/><Relationship Id="rId4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12.png"/><Relationship Id="rId1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22.png"/><Relationship Id="rId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 t="28905" b="28905"/>
          <a:stretch/>
        </p:blipFill>
        <p:spPr>
          <a:xfrm>
            <a:off x="0" y="0"/>
            <a:ext cx="12188952" cy="3428143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380905" y="4360204"/>
            <a:ext cx="11808047" cy="14646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6452"/>
              </a:lnSpc>
              <a:spcAft>
                <a:spcPts val="600"/>
              </a:spcAft>
              <a:buNone/>
            </a:pPr>
            <a:r>
              <a:rPr lang="en-US" sz="61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Understanding Utility</a:t>
            </a:r>
            <a:br>
              <a:rPr lang="en-US" sz="61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61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&amp; Value Propositions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2033" y="3701621"/>
            <a:ext cx="5894501" cy="495176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554463" y="3836021"/>
            <a:ext cx="5967385" cy="1928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30"/>
              </a:lnSpc>
              <a:spcAft>
                <a:spcPts val="600"/>
              </a:spcAft>
              <a:buNone/>
            </a:pPr>
            <a:r>
              <a:rPr lang="en-US" sz="1700" kern="0" spc="22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VALUE CREATION &amp; EXCHANGE: PART 1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60124" y="6415155"/>
            <a:ext cx="10272673" cy="1356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60"/>
              </a:lnSpc>
              <a:spcAft>
                <a:spcPts val="600"/>
              </a:spcAft>
              <a:buNone/>
            </a:pPr>
            <a:r>
              <a:rPr lang="en-US" sz="1100" kern="0" spc="3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© 2021 Bill McConkey, Sarah Shujah, Danielle Moed, Al Hearn, and Dave Fenton.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60124" y="6592885"/>
            <a:ext cx="10272673" cy="1356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60"/>
              </a:lnSpc>
              <a:spcAft>
                <a:spcPts val="600"/>
              </a:spcAft>
              <a:buNone/>
            </a:pPr>
            <a:r>
              <a:rPr lang="en-US" sz="1100" kern="0" spc="3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work is licensed under a </a:t>
            </a:r>
            <a:r>
              <a:rPr lang="en-US" sz="1100" u="sng" kern="0" spc="3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6"/>
              </a:rPr>
              <a:t>Creative Commons Attribution-NonCommercial-ShareAlike 4.0 International License</a:t>
            </a:r>
            <a:r>
              <a:rPr lang="en-US" sz="1100" kern="0" spc="3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081134" y="6446014"/>
            <a:ext cx="952262" cy="3331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1742639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858087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Value Proposition &amp; Emotional Impact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5709"/>
            <a:ext cx="11617595" cy="2189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1"/>
              </a:lnSpc>
              <a:spcAft>
                <a:spcPts val="600"/>
              </a:spcAft>
              <a:buNone/>
            </a:pPr>
            <a:r>
              <a:rPr lang="en-US" sz="1900" dirty="0" smtClean="0">
                <a:solidFill>
                  <a:srgbClr val="2A9D8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Example Bakery During COVID-19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9732331" y="2124502"/>
            <a:ext cx="1990013" cy="4265175"/>
          </a:xfrm>
          <a:prstGeom prst="rect">
            <a:avLst/>
          </a:prstGeom>
          <a:solidFill>
            <a:srgbClr val="000000">
              <a:alpha val="3000"/>
            </a:srgbClr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l="53013" t="-353" b="-353"/>
          <a:stretch/>
        </p:blipFill>
        <p:spPr>
          <a:xfrm>
            <a:off x="9732331" y="2124502"/>
            <a:ext cx="1990013" cy="4265175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76131" y="2128268"/>
            <a:ext cx="4342421" cy="4247162"/>
          </a:xfrm>
          <a:prstGeom prst="rect">
            <a:avLst/>
          </a:prstGeom>
          <a:solidFill>
            <a:srgbClr val="2A9D8F">
              <a:alpha val="30000"/>
            </a:srgbClr>
          </a:solidFill>
        </p:spPr>
      </p:sp>
      <p:sp>
        <p:nvSpPr>
          <p:cNvPr id="8" name="Object 7"/>
          <p:cNvSpPr/>
          <p:nvPr/>
        </p:nvSpPr>
        <p:spPr>
          <a:xfrm>
            <a:off x="761810" y="2374219"/>
            <a:ext cx="4151969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039"/>
              </a:lnSpc>
              <a:spcAft>
                <a:spcPts val="600"/>
              </a:spcAft>
              <a:buNone/>
            </a:pPr>
            <a:r>
              <a:rPr lang="en-US" sz="2300" kern="0" spc="28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USEFULNESS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761810" y="2865601"/>
            <a:ext cx="4151969" cy="3224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453"/>
              </a:lnSpc>
              <a:spcAft>
                <a:spcPts val="600"/>
              </a:spcAft>
              <a:buSzPct val="100000"/>
              <a:buChar char="•"/>
            </a:pPr>
            <a:r>
              <a:rPr lang="en-US" sz="1700" b="1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Knowledge Utility:</a:t>
            </a: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Communicated new delivery system in a novel way</a:t>
            </a:r>
          </a:p>
          <a:p>
            <a:pPr marL="242900" indent="-242900" algn="l">
              <a:lnSpc>
                <a:spcPts val="2453"/>
              </a:lnSpc>
              <a:spcAft>
                <a:spcPts val="600"/>
              </a:spcAft>
              <a:buSzPct val="100000"/>
              <a:buChar char="•"/>
            </a:pPr>
            <a:r>
              <a:rPr lang="en-US" sz="1700" b="1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Access Utility:</a:t>
            </a: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Continued to provide access to services while being COVID-19 safe</a:t>
            </a:r>
          </a:p>
          <a:p>
            <a:pPr marL="242900" indent="-242900" algn="l">
              <a:lnSpc>
                <a:spcPts val="2453"/>
              </a:lnSpc>
              <a:spcAft>
                <a:spcPts val="600"/>
              </a:spcAft>
              <a:buSzPct val="100000"/>
              <a:buChar char="•"/>
            </a:pPr>
            <a:r>
              <a:rPr lang="en-US" sz="1700" b="1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 Utility:</a:t>
            </a: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Changed delivery mechanism through the physical form of installing a service window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5009005" y="2128268"/>
            <a:ext cx="4342421" cy="4247162"/>
          </a:xfrm>
          <a:prstGeom prst="rect">
            <a:avLst/>
          </a:prstGeom>
          <a:solidFill>
            <a:srgbClr val="2A9D8F">
              <a:alpha val="30000"/>
            </a:srgbClr>
          </a:solidFill>
        </p:spPr>
      </p:sp>
      <p:sp>
        <p:nvSpPr>
          <p:cNvPr id="11" name="Object 10"/>
          <p:cNvSpPr/>
          <p:nvPr/>
        </p:nvSpPr>
        <p:spPr>
          <a:xfrm>
            <a:off x="5294683" y="2374219"/>
            <a:ext cx="4151969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039"/>
              </a:lnSpc>
              <a:spcAft>
                <a:spcPts val="600"/>
              </a:spcAft>
              <a:buNone/>
            </a:pPr>
            <a:r>
              <a:rPr lang="en-US" sz="2300" kern="0" spc="28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EMOTIONAL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5294683" y="2865601"/>
            <a:ext cx="4151969" cy="3224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453"/>
              </a:lnSpc>
              <a:spcAft>
                <a:spcPts val="600"/>
              </a:spcAft>
              <a:buSzPct val="100000"/>
              <a:buChar char="•"/>
            </a:pPr>
            <a:r>
              <a:rPr lang="en-US" sz="1700" b="1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Sense of Community: </a:t>
            </a: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Connecting with people at the bakery or in the line</a:t>
            </a:r>
          </a:p>
          <a:p>
            <a:pPr marL="242900" indent="-242900" algn="l">
              <a:lnSpc>
                <a:spcPts val="2453"/>
              </a:lnSpc>
              <a:spcAft>
                <a:spcPts val="600"/>
              </a:spcAft>
              <a:buSzPct val="100000"/>
              <a:buChar char="•"/>
            </a:pPr>
            <a:r>
              <a:rPr lang="en-US" sz="1700" b="1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Sense of Nostalgia:</a:t>
            </a: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Through taste of food and music</a:t>
            </a:r>
          </a:p>
          <a:p>
            <a:pPr marL="242900" indent="-242900" algn="l">
              <a:lnSpc>
                <a:spcPts val="2453"/>
              </a:lnSpc>
              <a:spcAft>
                <a:spcPts val="600"/>
              </a:spcAft>
              <a:buSzPct val="100000"/>
              <a:buChar char="•"/>
            </a:pPr>
            <a:r>
              <a:rPr lang="en-US" sz="1700" b="1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Feelings: </a:t>
            </a: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Joy/happiness from the yummy treats and drinks</a:t>
            </a:r>
          </a:p>
          <a:p>
            <a:pPr marL="242900" indent="-242900" algn="l">
              <a:lnSpc>
                <a:spcPts val="2453"/>
              </a:lnSpc>
              <a:spcAft>
                <a:spcPts val="600"/>
              </a:spcAft>
              <a:buSzPct val="100000"/>
              <a:buChar char="•"/>
            </a:pPr>
            <a:r>
              <a:rPr lang="en-US" sz="1700" b="1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Aesthetic:</a:t>
            </a: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Colour or style of packing provides an emotional response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218068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858087"/>
            <a:ext cx="8816370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Value Proposition: Function &amp; Feel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5709"/>
            <a:ext cx="8816370" cy="2189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1"/>
              </a:lnSpc>
              <a:spcAft>
                <a:spcPts val="600"/>
              </a:spcAft>
              <a:buNone/>
            </a:pPr>
            <a:r>
              <a:rPr lang="en-US" sz="1900" b="1" dirty="0" smtClean="0">
                <a:solidFill>
                  <a:srgbClr val="E76F51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Reflection #3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1517137"/>
            <a:ext cx="8816370" cy="4692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your personal notebook for this activity. </a:t>
            </a:r>
          </a:p>
          <a:p>
            <a:pPr algn="l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exercise will help you examine the function of your own idea and feelings it may evoke.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9387727" y="0"/>
            <a:ext cx="2810747" cy="6865808"/>
          </a:xfrm>
          <a:prstGeom prst="rect">
            <a:avLst/>
          </a:prstGeom>
          <a:solidFill>
            <a:srgbClr val="000000">
              <a:alpha val="3000"/>
            </a:srgbClr>
          </a:solidFill>
        </p:spPr>
      </p:sp>
      <p:sp>
        <p:nvSpPr>
          <p:cNvPr id="7" name="Object 6"/>
          <p:cNvSpPr/>
          <p:nvPr/>
        </p:nvSpPr>
        <p:spPr>
          <a:xfrm>
            <a:off x="9405793" y="2576915"/>
            <a:ext cx="2774616" cy="2875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708"/>
              </a:lnSpc>
              <a:spcAft>
                <a:spcPts val="600"/>
              </a:spcAft>
              <a:buNone/>
            </a:pPr>
            <a:r>
              <a:rPr lang="en-US" sz="26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Reflect back...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9298246" y="3113735"/>
            <a:ext cx="2989711" cy="11168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Review your response</a:t>
            </a:r>
            <a:b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 Reflection #1 before</a:t>
            </a:r>
            <a:b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completing this</a:t>
            </a:r>
            <a:b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activity.</a:t>
            </a:r>
            <a:endParaRPr lang="en-US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6128" y="3036525"/>
            <a:ext cx="8437040" cy="1190327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285679" y="3524247"/>
            <a:ext cx="8530692" cy="1785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27"/>
              </a:lnSpc>
              <a:spcAft>
                <a:spcPts val="600"/>
              </a:spcAft>
              <a:buNone/>
            </a:pPr>
            <a:r>
              <a:rPr lang="en-US" sz="1600" kern="0" spc="201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BRAINSTORM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61810" y="4380204"/>
            <a:ext cx="8149787" cy="17154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98"/>
              </a:lnSpc>
              <a:spcAft>
                <a:spcPts val="600"/>
              </a:spcAft>
              <a:buNone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Consider the function of your idea and the feelings it may evoke (or</a:t>
            </a:r>
            <a:b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elaborate on the bakery as an example). </a:t>
            </a:r>
          </a:p>
          <a:p>
            <a:pPr algn="l">
              <a:lnSpc>
                <a:spcPts val="2698"/>
              </a:lnSpc>
              <a:spcAft>
                <a:spcPts val="600"/>
              </a:spcAft>
              <a:buNone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1. How does this product/service make people feel? </a:t>
            </a:r>
          </a:p>
          <a:p>
            <a:pPr algn="l">
              <a:lnSpc>
                <a:spcPts val="2698"/>
              </a:lnSpc>
              <a:spcAft>
                <a:spcPts val="600"/>
              </a:spcAft>
              <a:buNone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2. Considering the overall design of this product/service, is there an</a:t>
            </a:r>
            <a:b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emotional experience or element to your product/service?</a:t>
            </a:r>
            <a:endParaRPr lang="en-US" dirty="0"/>
          </a:p>
        </p:txBody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8087" y="3304274"/>
            <a:ext cx="428518" cy="514221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417313" y="1055523"/>
            <a:ext cx="666583" cy="761810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10347576" y="4832050"/>
            <a:ext cx="952262" cy="0"/>
          </a:xfrm>
          <a:prstGeom prst="line">
            <a:avLst/>
          </a:prstGeom>
          <a:noFill/>
          <a:ln w="12700">
            <a:solidFill>
              <a:srgbClr val="000000">
                <a:alpha val="80000"/>
              </a:srgbClr>
            </a:solidFill>
            <a:prstDash val="solid"/>
            <a:miter lim="800000"/>
          </a:ln>
        </p:spPr>
      </p:sp>
      <p:sp>
        <p:nvSpPr>
          <p:cNvPr id="15" name="Object 14"/>
          <p:cNvSpPr/>
          <p:nvPr/>
        </p:nvSpPr>
        <p:spPr>
          <a:xfrm>
            <a:off x="9953789" y="4928615"/>
            <a:ext cx="1739836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581"/>
              </a:lnSpc>
              <a:spcAft>
                <a:spcPts val="600"/>
              </a:spcAft>
              <a:buNone/>
            </a:pPr>
            <a:r>
              <a:rPr lang="en-US" sz="1700" b="1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Next Step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9446830" y="5153736"/>
            <a:ext cx="2753755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581"/>
              </a:lnSpc>
              <a:spcAft>
                <a:spcPts val="600"/>
              </a:spcAft>
              <a:buNone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Value Creation and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9639254" y="5378856"/>
            <a:ext cx="2368906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581"/>
              </a:lnSpc>
              <a:spcAft>
                <a:spcPts val="600"/>
              </a:spcAft>
              <a:buNone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Exchange Part 2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10413729" y="5603977"/>
            <a:ext cx="819957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581"/>
              </a:lnSpc>
              <a:spcAft>
                <a:spcPts val="60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907193" cy="6865808"/>
          </a:xfrm>
          <a:prstGeom prst="rect">
            <a:avLst/>
          </a:prstGeom>
          <a:solidFill>
            <a:srgbClr val="000000">
              <a:alpha val="3000"/>
            </a:srgbClr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1725" y="1530761"/>
            <a:ext cx="647538" cy="76181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-37439" y="2602142"/>
            <a:ext cx="2982072" cy="4017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903"/>
              </a:lnSpc>
              <a:spcAft>
                <a:spcPts val="600"/>
              </a:spcAft>
              <a:buNone/>
            </a:pPr>
            <a:r>
              <a:rPr lang="en-US" sz="37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Next Steps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9733" y="3218182"/>
            <a:ext cx="2787728" cy="8973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903"/>
              </a:lnSpc>
              <a:spcAft>
                <a:spcPts val="600"/>
              </a:spcAft>
              <a:buNone/>
            </a:pPr>
            <a:r>
              <a:rPr lang="en-US" sz="37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&amp;</a:t>
            </a:r>
            <a:br>
              <a:rPr lang="en-US" sz="37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7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Summary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-27239" y="4365161"/>
            <a:ext cx="2961672" cy="10650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Articulate the utility and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value of your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product/service to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establish your success 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3001022" y="1087989"/>
            <a:ext cx="1142714" cy="4094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100" kern="0" spc="134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3953284" y="1195788"/>
            <a:ext cx="3780480" cy="4686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CONTACT YOUR BUSINESS</a:t>
            </a:r>
            <a:br>
              <a:rPr lang="en-US" sz="1700" kern="0" spc="211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211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LIBRARIAN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3953284" y="1866151"/>
            <a:ext cx="3780480" cy="15058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Access proprietary resources to find industry information, reports and statistics.  </a:t>
            </a:r>
          </a:p>
          <a:p>
            <a:pPr marL="242900" indent="-242900" algn="l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U of T book a research consultation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3001022" y="3819537"/>
            <a:ext cx="1142714" cy="4094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100" kern="0" spc="134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3953284" y="3927336"/>
            <a:ext cx="3780480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EXPLORE MORE RESOURCES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3953284" y="4314713"/>
            <a:ext cx="3780480" cy="11930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BRIDGE's New Venture Program Library Guide</a:t>
            </a:r>
            <a:r>
              <a:rPr lang="en-US" sz="1600" u="sng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5"/>
              </a:rPr>
              <a:t> </a:t>
            </a:r>
          </a:p>
          <a:p>
            <a:pPr marL="242900" indent="-242900" algn="l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University of Toronto Entrepreneurship Library Guide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7352859" y="1087989"/>
            <a:ext cx="1142714" cy="4094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100" kern="0" spc="134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305121" y="1195788"/>
            <a:ext cx="3780480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TAKE OTHER MODULES 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8305121" y="1583165"/>
            <a:ext cx="3780480" cy="22837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Value Creation &amp; Exchange: Part 2</a:t>
            </a:r>
          </a:p>
          <a:p>
            <a:pPr marL="242900" indent="-242900" algn="l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Entrepreneurship Research 101: Part 1</a:t>
            </a:r>
          </a:p>
          <a:p>
            <a:pPr marL="242900" indent="-242900" algn="l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Entrepreneurship Research 101: Part 2</a:t>
            </a:r>
          </a:p>
          <a:p>
            <a:pPr marL="242900" indent="-242900" algn="l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Self-Assessment: Are you an Entrepreneur?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l="27063" r="27063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66083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5570732" y="1373573"/>
            <a:ext cx="5618345" cy="40569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51"/>
              </a:lnSpc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1:  the monetary worth of something : </a:t>
            </a:r>
            <a:b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market price  </a:t>
            </a:r>
          </a:p>
          <a:p>
            <a:pPr algn="l">
              <a:lnSpc>
                <a:spcPts val="2151"/>
              </a:lnSpc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2:  a fair return or equivalent in goods,</a:t>
            </a:r>
            <a:b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services or money for something exchanged  </a:t>
            </a:r>
          </a:p>
          <a:p>
            <a:pPr algn="l">
              <a:lnSpc>
                <a:spcPts val="2151"/>
              </a:lnSpc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3:  relative worth, utility, or importance:</a:t>
            </a:r>
          </a:p>
          <a:p>
            <a:pPr algn="l">
              <a:lnSpc>
                <a:spcPts val="2151"/>
              </a:lnSpc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        // a good value at the price     </a:t>
            </a:r>
          </a:p>
          <a:p>
            <a:pPr algn="l">
              <a:lnSpc>
                <a:spcPts val="2151"/>
              </a:lnSpc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        // the value of base stealing in baseball </a:t>
            </a:r>
          </a:p>
          <a:p>
            <a:pPr algn="l">
              <a:lnSpc>
                <a:spcPts val="2151"/>
              </a:lnSpc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        // had nothing of value to say </a:t>
            </a:r>
          </a:p>
          <a:p>
            <a:pPr algn="l">
              <a:lnSpc>
                <a:spcPts val="2151"/>
              </a:lnSpc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4:  something (such as a principle or quality)</a:t>
            </a:r>
            <a:b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intrinsically valuable or desirable  </a:t>
            </a:r>
          </a:p>
          <a:p>
            <a:pPr algn="l">
              <a:lnSpc>
                <a:spcPts val="2151"/>
              </a:lnSpc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        // sought material values instead of       </a:t>
            </a:r>
          </a:p>
          <a:p>
            <a:pPr algn="l">
              <a:lnSpc>
                <a:spcPts val="2151"/>
              </a:lnSpc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            human values — W. H. Jones”   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631" y="285679"/>
            <a:ext cx="7427643" cy="628492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118518" y="634586"/>
            <a:ext cx="5945500" cy="2071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533"/>
              </a:lnSpc>
              <a:spcAft>
                <a:spcPts val="600"/>
              </a:spcAft>
              <a:buNone/>
            </a:pPr>
            <a:r>
              <a:rPr lang="en-US" sz="1900" kern="0" spc="24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VALUE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5270332" y="5856519"/>
            <a:ext cx="2775519" cy="1571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11"/>
              </a:lnSpc>
              <a:spcAft>
                <a:spcPts val="600"/>
              </a:spcAft>
              <a:buNone/>
            </a:pPr>
            <a:r>
              <a:rPr lang="en-US" sz="1400" kern="0" spc="4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(Merriam Webster, 2021)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1428393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03856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What is utility?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062535"/>
            <a:ext cx="11617595" cy="1785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Example: The Car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1812441"/>
            <a:ext cx="3349764" cy="4577236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l="32640" t="1506" r="19978" b="1506"/>
          <a:stretch/>
        </p:blipFill>
        <p:spPr>
          <a:xfrm>
            <a:off x="476131" y="1812441"/>
            <a:ext cx="3349764" cy="4577236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197277" y="2181386"/>
            <a:ext cx="7515544" cy="1446025"/>
          </a:xfrm>
          <a:prstGeom prst="rect">
            <a:avLst/>
          </a:prstGeom>
          <a:solidFill>
            <a:srgbClr val="A8DADC">
              <a:alpha val="30000"/>
            </a:srgbClr>
          </a:solidFill>
        </p:spPr>
      </p:sp>
      <p:sp>
        <p:nvSpPr>
          <p:cNvPr id="8" name="Object 7"/>
          <p:cNvSpPr/>
          <p:nvPr/>
        </p:nvSpPr>
        <p:spPr>
          <a:xfrm>
            <a:off x="4482956" y="2429570"/>
            <a:ext cx="7325091" cy="19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31"/>
              </a:lnSpc>
              <a:spcAft>
                <a:spcPts val="600"/>
              </a:spcAft>
              <a:buNone/>
            </a:pPr>
            <a:r>
              <a:rPr lang="en-US" sz="1800" kern="0" spc="23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INHERENT/OBJECTIVE/BUILT-IN UTILITY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482956" y="2878844"/>
            <a:ext cx="7325091" cy="4628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39"/>
              </a:lnSpc>
              <a:spcAft>
                <a:spcPts val="600"/>
              </a:spcAft>
              <a:buNone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car is able to drive.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197277" y="4562041"/>
            <a:ext cx="7515544" cy="1446025"/>
          </a:xfrm>
          <a:prstGeom prst="rect">
            <a:avLst/>
          </a:prstGeom>
          <a:solidFill>
            <a:srgbClr val="A8DADC">
              <a:alpha val="30000"/>
            </a:srgbClr>
          </a:solidFill>
        </p:spPr>
      </p:sp>
      <p:sp>
        <p:nvSpPr>
          <p:cNvPr id="11" name="Object 10"/>
          <p:cNvSpPr/>
          <p:nvPr/>
        </p:nvSpPr>
        <p:spPr>
          <a:xfrm>
            <a:off x="4482956" y="4810224"/>
            <a:ext cx="7325091" cy="19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31"/>
              </a:lnSpc>
              <a:spcAft>
                <a:spcPts val="600"/>
              </a:spcAft>
              <a:buNone/>
            </a:pPr>
            <a:r>
              <a:rPr lang="en-US" sz="1800" kern="0" spc="23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SUBJECTIVE UTILITY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482956" y="5259499"/>
            <a:ext cx="7325091" cy="4628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39"/>
              </a:lnSpc>
              <a:spcAft>
                <a:spcPts val="600"/>
              </a:spcAft>
              <a:buNone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need of a car can vary between people, or some people like cars</a:t>
            </a:r>
            <a:b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more than others.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2199725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858087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Exploring Utility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5709"/>
            <a:ext cx="11617595" cy="2189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1"/>
              </a:lnSpc>
              <a:spcAft>
                <a:spcPts val="600"/>
              </a:spcAft>
              <a:buNone/>
            </a:pPr>
            <a:r>
              <a:rPr lang="en-US" sz="1900" b="1" dirty="0" smtClean="0">
                <a:solidFill>
                  <a:srgbClr val="E76F51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Reflection #1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1516765"/>
            <a:ext cx="11617595" cy="49132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your personal notebook for this activity. 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exercise will help you explore the inherent built-in utility of your own product or service.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76131" y="2579445"/>
            <a:ext cx="4199475" cy="3810232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/>
          <a:srcRect l="13261" r="13261"/>
          <a:stretch/>
        </p:blipFill>
        <p:spPr>
          <a:xfrm>
            <a:off x="476131" y="2579445"/>
            <a:ext cx="4199475" cy="3810232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46988" y="2936686"/>
            <a:ext cx="6665833" cy="1190327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856536" y="3439443"/>
            <a:ext cx="6761059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kern="0" spc="163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BRAINSTORM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5332667" y="4280001"/>
            <a:ext cx="6380155" cy="19345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815"/>
              </a:lnSpc>
              <a:spcAft>
                <a:spcPts val="600"/>
              </a:spcAft>
              <a:buNone/>
            </a:pPr>
            <a:r>
              <a:rPr lang="en-US" sz="18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Think about your idea whether it’s a product or service. </a:t>
            </a:r>
          </a:p>
          <a:p>
            <a:pPr algn="l">
              <a:lnSpc>
                <a:spcPts val="2815"/>
              </a:lnSpc>
              <a:spcAft>
                <a:spcPts val="600"/>
              </a:spcAft>
              <a:buNone/>
            </a:pPr>
            <a:r>
              <a:rPr lang="en-US" sz="18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1. What is the inherent built-in utility?</a:t>
            </a:r>
          </a:p>
          <a:p>
            <a:pPr algn="l">
              <a:lnSpc>
                <a:spcPts val="2815"/>
              </a:lnSpc>
              <a:spcAft>
                <a:spcPts val="600"/>
              </a:spcAft>
              <a:buNone/>
            </a:pPr>
            <a:r>
              <a:rPr lang="en-US" sz="18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2. What are some subjective utilities? </a:t>
            </a:r>
            <a:endParaRPr lang="en-US" dirty="0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878056" y="3205328"/>
            <a:ext cx="428518" cy="5142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128555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03856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Categories of Utility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666458"/>
            <a:ext cx="3618595" cy="2261622"/>
          </a:xfrm>
          <a:prstGeom prst="rect">
            <a:avLst/>
          </a:prstGeom>
          <a:solidFill>
            <a:srgbClr val="466AAD">
              <a:alpha val="30000"/>
            </a:srgbClr>
          </a:solidFill>
        </p:spPr>
      </p:sp>
      <p:sp>
        <p:nvSpPr>
          <p:cNvPr id="5" name="Object 4"/>
          <p:cNvSpPr/>
          <p:nvPr/>
        </p:nvSpPr>
        <p:spPr>
          <a:xfrm>
            <a:off x="761810" y="1911666"/>
            <a:ext cx="3428143" cy="2571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242"/>
              </a:lnSpc>
              <a:spcAft>
                <a:spcPts val="600"/>
              </a:spcAft>
              <a:buNone/>
            </a:pPr>
            <a:r>
              <a:rPr lang="en-US" sz="2400" kern="0" spc="30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 UTILITY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61810" y="2418448"/>
            <a:ext cx="3428143" cy="1223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33"/>
              </a:lnSpc>
              <a:spcAft>
                <a:spcPts val="600"/>
              </a:spcAft>
              <a:buNone/>
            </a:pP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does the shape and other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‘form factors’ of the product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provide utility? 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285178" y="1666458"/>
            <a:ext cx="3618595" cy="2261622"/>
          </a:xfrm>
          <a:prstGeom prst="rect">
            <a:avLst/>
          </a:prstGeom>
          <a:solidFill>
            <a:srgbClr val="2A9D8F">
              <a:alpha val="30000"/>
            </a:srgbClr>
          </a:solidFill>
        </p:spPr>
      </p:sp>
      <p:sp>
        <p:nvSpPr>
          <p:cNvPr id="8" name="Object 7"/>
          <p:cNvSpPr/>
          <p:nvPr/>
        </p:nvSpPr>
        <p:spPr>
          <a:xfrm>
            <a:off x="4570857" y="1911666"/>
            <a:ext cx="3428143" cy="2571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242"/>
              </a:lnSpc>
              <a:spcAft>
                <a:spcPts val="600"/>
              </a:spcAft>
              <a:buNone/>
            </a:pPr>
            <a:r>
              <a:rPr lang="en-US" sz="2400" kern="0" spc="30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PLACE UTILITY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570857" y="2418448"/>
            <a:ext cx="3428143" cy="1223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33"/>
              </a:lnSpc>
              <a:spcAft>
                <a:spcPts val="600"/>
              </a:spcAft>
              <a:buNone/>
            </a:pP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Location for the purchase and/or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consumption of the product or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service adds ease, comfort or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other utility.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8094226" y="1666458"/>
            <a:ext cx="3618595" cy="2261622"/>
          </a:xfrm>
          <a:prstGeom prst="rect">
            <a:avLst/>
          </a:prstGeom>
          <a:solidFill>
            <a:srgbClr val="E76F51">
              <a:alpha val="30000"/>
            </a:srgbClr>
          </a:solidFill>
        </p:spPr>
      </p:sp>
      <p:sp>
        <p:nvSpPr>
          <p:cNvPr id="11" name="Object 10"/>
          <p:cNvSpPr/>
          <p:nvPr/>
        </p:nvSpPr>
        <p:spPr>
          <a:xfrm>
            <a:off x="8379905" y="1911666"/>
            <a:ext cx="3428143" cy="2571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242"/>
              </a:lnSpc>
              <a:spcAft>
                <a:spcPts val="600"/>
              </a:spcAft>
              <a:buNone/>
            </a:pPr>
            <a:r>
              <a:rPr lang="en-US" sz="2400" kern="0" spc="30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TIME UTILITY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379905" y="2418448"/>
            <a:ext cx="3428143" cy="1223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33"/>
              </a:lnSpc>
              <a:spcAft>
                <a:spcPts val="600"/>
              </a:spcAft>
              <a:buNone/>
            </a:pP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Availability and efficiency of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access to the product or service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connects favourably with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consumers’ schedules.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476131" y="4118533"/>
            <a:ext cx="5523119" cy="2261622"/>
          </a:xfrm>
          <a:prstGeom prst="rect">
            <a:avLst/>
          </a:prstGeom>
          <a:solidFill>
            <a:srgbClr val="A8DADC">
              <a:alpha val="30000"/>
            </a:srgbClr>
          </a:solidFill>
        </p:spPr>
      </p:sp>
      <p:sp>
        <p:nvSpPr>
          <p:cNvPr id="14" name="Object 13"/>
          <p:cNvSpPr/>
          <p:nvPr/>
        </p:nvSpPr>
        <p:spPr>
          <a:xfrm>
            <a:off x="761810" y="4363740"/>
            <a:ext cx="5332667" cy="2571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242"/>
              </a:lnSpc>
              <a:spcAft>
                <a:spcPts val="600"/>
              </a:spcAft>
              <a:buNone/>
            </a:pPr>
            <a:r>
              <a:rPr lang="en-US" sz="2400" kern="0" spc="30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ACCESS UTILITY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61810" y="4870522"/>
            <a:ext cx="5332667" cy="1223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33"/>
              </a:lnSpc>
              <a:spcAft>
                <a:spcPts val="600"/>
              </a:spcAft>
              <a:buNone/>
            </a:pP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Previously called ownership utility – describes the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benefit of knowing a resource is available for your use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when and where you want it. 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6189702" y="4118533"/>
            <a:ext cx="5523119" cy="2261622"/>
          </a:xfrm>
          <a:prstGeom prst="rect">
            <a:avLst/>
          </a:prstGeom>
          <a:solidFill>
            <a:srgbClr val="1D3557">
              <a:alpha val="30000"/>
            </a:srgbClr>
          </a:solidFill>
        </p:spPr>
      </p:sp>
      <p:sp>
        <p:nvSpPr>
          <p:cNvPr id="17" name="Object 16"/>
          <p:cNvSpPr/>
          <p:nvPr/>
        </p:nvSpPr>
        <p:spPr>
          <a:xfrm>
            <a:off x="6475381" y="4363740"/>
            <a:ext cx="5332667" cy="2571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242"/>
              </a:lnSpc>
              <a:spcAft>
                <a:spcPts val="600"/>
              </a:spcAft>
              <a:buNone/>
            </a:pPr>
            <a:r>
              <a:rPr lang="en-US" sz="2400" kern="0" spc="30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KNOWLEDGE UTILITY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6475381" y="4870522"/>
            <a:ext cx="5332667" cy="1223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33"/>
              </a:lnSpc>
              <a:spcAft>
                <a:spcPts val="600"/>
              </a:spcAft>
              <a:buNone/>
            </a:pP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Readily available and understandable information that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helps you to know how, when and why the</a:t>
            </a:r>
            <a:b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product/service would be of use. 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2237815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858087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Bakery During COVID-19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5709"/>
            <a:ext cx="11617595" cy="2189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1"/>
              </a:lnSpc>
              <a:spcAft>
                <a:spcPts val="600"/>
              </a:spcAft>
              <a:buNone/>
            </a:pPr>
            <a:r>
              <a:rPr lang="en-US" sz="1900" dirty="0" smtClean="0">
                <a:solidFill>
                  <a:srgbClr val="2A9D8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Example of Utility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1516021"/>
            <a:ext cx="11617595" cy="5353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98"/>
              </a:lnSpc>
              <a:spcAft>
                <a:spcPts val="600"/>
              </a:spcAft>
              <a:buNone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Small independently owned bakery</a:t>
            </a:r>
          </a:p>
          <a:p>
            <a:pPr algn="l">
              <a:lnSpc>
                <a:spcPts val="2698"/>
              </a:lnSpc>
              <a:spcAft>
                <a:spcPts val="600"/>
              </a:spcAft>
              <a:buNone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Government and public health implements COVID-19 business restrictions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76131" y="2622773"/>
            <a:ext cx="3596622" cy="3766904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/>
          <a:srcRect l="18173" r="18173"/>
          <a:stretch/>
        </p:blipFill>
        <p:spPr>
          <a:xfrm>
            <a:off x="476131" y="2622773"/>
            <a:ext cx="3596622" cy="3766904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4444135" y="2776996"/>
            <a:ext cx="3539117" cy="3444882"/>
          </a:xfrm>
          <a:prstGeom prst="rect">
            <a:avLst/>
          </a:prstGeom>
          <a:solidFill>
            <a:srgbClr val="2A9D8F">
              <a:alpha val="30000"/>
            </a:srgbClr>
          </a:solidFill>
        </p:spPr>
      </p:sp>
      <p:sp>
        <p:nvSpPr>
          <p:cNvPr id="9" name="Object 8"/>
          <p:cNvSpPr/>
          <p:nvPr/>
        </p:nvSpPr>
        <p:spPr>
          <a:xfrm>
            <a:off x="4729814" y="3024436"/>
            <a:ext cx="3348664" cy="2142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34"/>
              </a:lnSpc>
              <a:spcAft>
                <a:spcPts val="600"/>
              </a:spcAft>
              <a:buNone/>
            </a:pPr>
            <a:r>
              <a:rPr lang="en-US" sz="2000" kern="0" spc="249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ACTION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729814" y="3487250"/>
            <a:ext cx="3348664" cy="2448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453"/>
              </a:lnSpc>
              <a:spcAft>
                <a:spcPts val="600"/>
              </a:spcAft>
              <a:buSzPct val="100000"/>
              <a:buChar char="•"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Installed a walk-up window at store front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173704" y="2776996"/>
            <a:ext cx="3539117" cy="3444882"/>
          </a:xfrm>
          <a:prstGeom prst="rect">
            <a:avLst/>
          </a:prstGeom>
          <a:solidFill>
            <a:srgbClr val="2A9D8F">
              <a:alpha val="30000"/>
            </a:srgbClr>
          </a:solidFill>
        </p:spPr>
      </p:sp>
      <p:sp>
        <p:nvSpPr>
          <p:cNvPr id="12" name="Object 11"/>
          <p:cNvSpPr/>
          <p:nvPr/>
        </p:nvSpPr>
        <p:spPr>
          <a:xfrm>
            <a:off x="8459383" y="3024436"/>
            <a:ext cx="3348664" cy="2142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34"/>
              </a:lnSpc>
              <a:spcAft>
                <a:spcPts val="600"/>
              </a:spcAft>
              <a:buNone/>
            </a:pPr>
            <a:r>
              <a:rPr lang="en-US" sz="2000" kern="0" spc="249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RESULT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8459383" y="3487250"/>
            <a:ext cx="3348664" cy="2448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453"/>
              </a:lnSpc>
              <a:spcAft>
                <a:spcPts val="600"/>
              </a:spcAft>
              <a:buSzPct val="100000"/>
              <a:buChar char="•"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Customers can safely and within public health protocols continue to purchase coffee, treats, and food using service window</a:t>
            </a:r>
          </a:p>
          <a:p>
            <a:pPr marL="242900" indent="-242900" algn="l">
              <a:lnSpc>
                <a:spcPts val="2453"/>
              </a:lnSpc>
              <a:spcAft>
                <a:spcPts val="600"/>
              </a:spcAft>
              <a:buSzPct val="100000"/>
              <a:buChar char="•"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reduction in revenue and business can continue to operate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2152112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858087"/>
            <a:ext cx="8816370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Examining Categories of Utility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5709"/>
            <a:ext cx="8816370" cy="2189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1"/>
              </a:lnSpc>
              <a:spcAft>
                <a:spcPts val="600"/>
              </a:spcAft>
              <a:buNone/>
            </a:pPr>
            <a:r>
              <a:rPr lang="en-US" sz="1900" b="1" dirty="0" smtClean="0">
                <a:solidFill>
                  <a:srgbClr val="E76F51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Reflection #2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1517509"/>
            <a:ext cx="8816370" cy="447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your personal notebook for this activity. This exercise will help you examine categories of</a:t>
            </a:r>
            <a:b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utility, their value and how the categories of utility might be designed to provide improved utility.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9387727" y="0"/>
            <a:ext cx="2810747" cy="6865808"/>
          </a:xfrm>
          <a:prstGeom prst="rect">
            <a:avLst/>
          </a:prstGeom>
          <a:solidFill>
            <a:srgbClr val="000000">
              <a:alpha val="3000"/>
            </a:srgbClr>
          </a:solidFill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6128" y="2757691"/>
            <a:ext cx="4313746" cy="1190327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285679" y="3256669"/>
            <a:ext cx="4408185" cy="1571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24"/>
              </a:lnSpc>
              <a:spcAft>
                <a:spcPts val="600"/>
              </a:spcAft>
              <a:buNone/>
            </a:pPr>
            <a:r>
              <a:rPr lang="en-US" sz="1400" kern="0" spc="172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1: BRAINSTORM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761810" y="4102843"/>
            <a:ext cx="4027280" cy="2243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When someone visits their bank's website:</a:t>
            </a:r>
          </a:p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1. What are the forms of utility that they</a:t>
            </a:r>
            <a:b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might expect to receive?</a:t>
            </a:r>
          </a:p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2. What value do you place on each one? </a:t>
            </a:r>
          </a:p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3. Why?</a:t>
            </a:r>
            <a:endParaRPr lang="en-US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98532" y="2757691"/>
            <a:ext cx="4313746" cy="1190327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4693864" y="3256669"/>
            <a:ext cx="4122507" cy="1571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24"/>
              </a:lnSpc>
              <a:spcAft>
                <a:spcPts val="600"/>
              </a:spcAft>
              <a:buNone/>
            </a:pPr>
            <a:r>
              <a:rPr lang="en-US" sz="1400" kern="0" spc="172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2: ANALYSIS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884316" y="4102843"/>
            <a:ext cx="4027280" cy="14485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Pick one of these forms of utility and</a:t>
            </a:r>
            <a:b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explain how you might have designed it</a:t>
            </a:r>
            <a:b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differently in order to provide more utility.</a:t>
            </a:r>
            <a:endParaRPr lang="en-US" dirty="0"/>
          </a:p>
        </p:txBody>
      </p:sp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18846" y="3069780"/>
            <a:ext cx="428518" cy="514221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333321" y="3077249"/>
            <a:ext cx="380905" cy="542789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222353" y="997895"/>
            <a:ext cx="1161759" cy="1104624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9216171" y="3752573"/>
            <a:ext cx="3210755" cy="425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11"/>
              </a:lnSpc>
              <a:spcAft>
                <a:spcPts val="600"/>
              </a:spcAft>
              <a:buNone/>
            </a:pPr>
            <a:r>
              <a:rPr lang="en-US" sz="1400" kern="0" spc="4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 there a knowledge utility</a:t>
            </a:r>
            <a:br>
              <a:rPr lang="en-US" sz="1400" kern="0" spc="4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kern="0" spc="4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missing from this list?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9639452" y="2971250"/>
            <a:ext cx="2381399" cy="295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788"/>
              </a:lnSpc>
              <a:spcAft>
                <a:spcPts val="600"/>
              </a:spcAft>
              <a:buNone/>
            </a:pPr>
            <a:r>
              <a:rPr lang="en-US" sz="26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Consider...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9328000" y="4650789"/>
            <a:ext cx="2952689" cy="6933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11"/>
              </a:lnSpc>
              <a:spcAft>
                <a:spcPts val="600"/>
              </a:spcAft>
              <a:buNone/>
            </a:pPr>
            <a:r>
              <a:rPr lang="en-US" sz="1400" kern="0" spc="4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If so, why is it valuable to</a:t>
            </a:r>
            <a:br>
              <a:rPr lang="en-US" sz="1400" kern="0" spc="4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kern="0" spc="4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 and where would you</a:t>
            </a:r>
            <a:br>
              <a:rPr lang="en-US" sz="1400" kern="0" spc="4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kern="0" spc="48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rank it?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1742639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03856"/>
            <a:ext cx="8478069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What is a Value Proposition?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062535"/>
            <a:ext cx="8478069" cy="49132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value does your product/service provide? 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 whom does your product/service provide value?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9049426" y="0"/>
            <a:ext cx="3149048" cy="6865808"/>
          </a:xfrm>
          <a:prstGeom prst="rect">
            <a:avLst/>
          </a:prstGeom>
          <a:solidFill>
            <a:srgbClr val="000000">
              <a:alpha val="3000"/>
            </a:srgbClr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360349" y="1557097"/>
            <a:ext cx="523744" cy="761810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9922913" y="2631962"/>
            <a:ext cx="1402075" cy="3712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584"/>
              </a:lnSpc>
              <a:spcAft>
                <a:spcPts val="600"/>
              </a:spcAft>
              <a:buNone/>
            </a:pPr>
            <a:r>
              <a:rPr lang="en-US" sz="34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Tip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9083431" y="3252187"/>
            <a:ext cx="3081038" cy="21516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581"/>
              </a:lnSpc>
              <a:spcAft>
                <a:spcPts val="600"/>
              </a:spcAft>
              <a:buNone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Learn more about your</a:t>
            </a:r>
            <a:b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target audience/</a:t>
            </a:r>
            <a:b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customer through</a:t>
            </a:r>
            <a:b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primary and secondary</a:t>
            </a:r>
            <a:b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research with our</a:t>
            </a:r>
            <a:b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Entrepreneurship</a:t>
            </a:r>
            <a:b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Research 101 modules.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76131" y="2338361"/>
            <a:ext cx="8097164" cy="1603445"/>
          </a:xfrm>
          <a:prstGeom prst="rect">
            <a:avLst/>
          </a:prstGeom>
          <a:solidFill>
            <a:srgbClr val="466AAD">
              <a:alpha val="30000"/>
            </a:srgbClr>
          </a:solidFill>
        </p:spPr>
      </p:sp>
      <p:sp>
        <p:nvSpPr>
          <p:cNvPr id="10" name="Object 9"/>
          <p:cNvSpPr/>
          <p:nvPr/>
        </p:nvSpPr>
        <p:spPr>
          <a:xfrm>
            <a:off x="761810" y="2585428"/>
            <a:ext cx="7906712" cy="2214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735"/>
              </a:lnSpc>
              <a:spcAft>
                <a:spcPts val="600"/>
              </a:spcAft>
              <a:buNone/>
            </a:pPr>
            <a:r>
              <a:rPr lang="en-US" sz="2000" kern="0" spc="259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UTILITY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61810" y="3055012"/>
            <a:ext cx="7906712" cy="6011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559"/>
              </a:lnSpc>
              <a:spcAft>
                <a:spcPts val="600"/>
              </a:spcAft>
              <a:buSzPct val="100000"/>
              <a:buChar char="•"/>
            </a:pPr>
            <a:r>
              <a:rPr lang="en-US" sz="18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Characteristic of the product or service</a:t>
            </a:r>
          </a:p>
          <a:p>
            <a:pPr marL="242900" indent="-242900" algn="l">
              <a:lnSpc>
                <a:spcPts val="2559"/>
              </a:lnSpc>
              <a:spcAft>
                <a:spcPts val="600"/>
              </a:spcAft>
              <a:buSzPct val="100000"/>
              <a:buChar char="•"/>
            </a:pPr>
            <a:r>
              <a:rPr lang="en-US" sz="18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Objective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76131" y="4561892"/>
            <a:ext cx="8097164" cy="1603445"/>
          </a:xfrm>
          <a:prstGeom prst="rect">
            <a:avLst/>
          </a:prstGeom>
          <a:solidFill>
            <a:srgbClr val="2A9D8F">
              <a:alpha val="30000"/>
            </a:srgbClr>
          </a:solidFill>
        </p:spPr>
      </p:sp>
      <p:sp>
        <p:nvSpPr>
          <p:cNvPr id="13" name="Object 12"/>
          <p:cNvSpPr/>
          <p:nvPr/>
        </p:nvSpPr>
        <p:spPr>
          <a:xfrm>
            <a:off x="761810" y="4808960"/>
            <a:ext cx="7906712" cy="2214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735"/>
              </a:lnSpc>
              <a:spcAft>
                <a:spcPts val="600"/>
              </a:spcAft>
              <a:buNone/>
            </a:pPr>
            <a:r>
              <a:rPr lang="en-US" sz="2000" kern="0" spc="259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VALUE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61810" y="5278544"/>
            <a:ext cx="7906712" cy="6011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559"/>
              </a:lnSpc>
              <a:spcAft>
                <a:spcPts val="600"/>
              </a:spcAft>
              <a:buSzPct val="100000"/>
              <a:buChar char="•"/>
            </a:pPr>
            <a:r>
              <a:rPr lang="en-US" sz="18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Perception of importance of product/service utility by each consumer</a:t>
            </a:r>
          </a:p>
          <a:p>
            <a:pPr marL="242900" indent="-242900" algn="l">
              <a:lnSpc>
                <a:spcPts val="2559"/>
              </a:lnSpc>
              <a:spcAft>
                <a:spcPts val="600"/>
              </a:spcAft>
              <a:buSzPct val="100000"/>
              <a:buChar char="•"/>
            </a:pPr>
            <a:r>
              <a:rPr lang="en-US" sz="18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Subjective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720734" y="403856"/>
            <a:ext cx="8372992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Value Proposition: Emotional Impact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3720734" y="1062535"/>
            <a:ext cx="8372992" cy="49132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Conventional usefulness versus value as a function of affect. 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does the product or service make you feel?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3254126" cy="686580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l="34201" r="34201"/>
          <a:stretch/>
        </p:blipFill>
        <p:spPr>
          <a:xfrm>
            <a:off x="0" y="0"/>
            <a:ext cx="3254126" cy="6865808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810521" y="3325440"/>
            <a:ext cx="1633083" cy="1785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 smtClean="0">
                <a:solidFill>
                  <a:srgbClr val="FFFFFF">
                    <a:alpha val="9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Type text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3720734" y="2216501"/>
            <a:ext cx="7992087" cy="1847165"/>
          </a:xfrm>
          <a:prstGeom prst="rect">
            <a:avLst/>
          </a:prstGeom>
          <a:solidFill>
            <a:srgbClr val="A8DADC">
              <a:alpha val="30000"/>
            </a:srgbClr>
          </a:solidFill>
        </p:spPr>
      </p:sp>
      <p:sp>
        <p:nvSpPr>
          <p:cNvPr id="8" name="Object 7"/>
          <p:cNvSpPr/>
          <p:nvPr/>
        </p:nvSpPr>
        <p:spPr>
          <a:xfrm>
            <a:off x="4006413" y="2464312"/>
            <a:ext cx="7801635" cy="2071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33"/>
              </a:lnSpc>
              <a:spcAft>
                <a:spcPts val="600"/>
              </a:spcAft>
              <a:buNone/>
            </a:pPr>
            <a:r>
              <a:rPr lang="en-US" sz="1900" kern="0" spc="24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VALUE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006413" y="2920357"/>
            <a:ext cx="7801635" cy="8576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346"/>
              </a:lnSpc>
              <a:spcAft>
                <a:spcPts val="600"/>
              </a:spcAft>
              <a:buSzPct val="100000"/>
              <a:buChar char="•"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Little conventional usefulness, yet how do you feel on a roller coaster?</a:t>
            </a:r>
          </a:p>
          <a:p>
            <a:pPr marL="242900" indent="-242900" algn="l">
              <a:lnSpc>
                <a:spcPts val="2346"/>
              </a:lnSpc>
              <a:spcAft>
                <a:spcPts val="600"/>
              </a:spcAft>
              <a:buSzPct val="100000"/>
              <a:buChar char="•"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Excitement, thrill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3720734" y="4440033"/>
            <a:ext cx="7992087" cy="1847165"/>
          </a:xfrm>
          <a:prstGeom prst="rect">
            <a:avLst/>
          </a:prstGeom>
          <a:solidFill>
            <a:srgbClr val="A8DADC">
              <a:alpha val="30000"/>
            </a:srgbClr>
          </a:solidFill>
        </p:spPr>
      </p:sp>
      <p:sp>
        <p:nvSpPr>
          <p:cNvPr id="11" name="Object 10"/>
          <p:cNvSpPr/>
          <p:nvPr/>
        </p:nvSpPr>
        <p:spPr>
          <a:xfrm>
            <a:off x="4006413" y="4687844"/>
            <a:ext cx="7801635" cy="2071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33"/>
              </a:lnSpc>
              <a:spcAft>
                <a:spcPts val="600"/>
              </a:spcAft>
              <a:buNone/>
            </a:pPr>
            <a:r>
              <a:rPr lang="en-US" sz="1900" kern="0" spc="24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 &amp; PLACE UTILITY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006413" y="5143888"/>
            <a:ext cx="7801635" cy="8576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346"/>
              </a:lnSpc>
              <a:spcAft>
                <a:spcPts val="600"/>
              </a:spcAft>
              <a:buSzPct val="100000"/>
              <a:buChar char="•"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What’s the emotional experience you get from going to the amusement park? </a:t>
            </a:r>
          </a:p>
          <a:p>
            <a:pPr marL="242900" indent="-242900" algn="l">
              <a:lnSpc>
                <a:spcPts val="2346"/>
              </a:lnSpc>
              <a:spcAft>
                <a:spcPts val="600"/>
              </a:spcAft>
              <a:buSzPct val="100000"/>
              <a:buChar char="•"/>
            </a:pPr>
            <a:r>
              <a:rPr lang="en-US" sz="1700" kern="0" spc="67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Fun, stress reduction, connection with whom you go with 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3331601" y="1841178"/>
            <a:ext cx="4645648" cy="2071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533"/>
              </a:lnSpc>
              <a:spcAft>
                <a:spcPts val="600"/>
              </a:spcAft>
              <a:buNone/>
            </a:pPr>
            <a:r>
              <a:rPr lang="en-US" sz="1900" kern="0" spc="24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EXAMPLE: AMUSEMENT PARK</a:t>
            </a:r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682</Words>
  <Application>Microsoft Office PowerPoint</Application>
  <PresentationFormat>Widescreen</PresentationFormat>
  <Paragraphs>137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Playfair Display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Danielle Moed</cp:lastModifiedBy>
  <cp:revision>1</cp:revision>
  <dcterms:created xsi:type="dcterms:W3CDTF">2021-07-21T18:52:11Z</dcterms:created>
  <dcterms:modified xsi:type="dcterms:W3CDTF">2021-07-21T18:53:58Z</dcterms:modified>
</cp:coreProperties>
</file>